
<file path=[Content_Types].xml><?xml version="1.0" encoding="utf-8"?>
<Types xmlns="http://schemas.openxmlformats.org/package/2006/content-types">
  <Default Extension="fntdata" ContentType="application/x-fontdata"/>
  <Default Extension="jfif" ContentType="image/jpeg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71" r:id="rId4"/>
    <p:sldId id="258" r:id="rId5"/>
    <p:sldId id="259" r:id="rId6"/>
    <p:sldId id="260" r:id="rId7"/>
    <p:sldId id="267" r:id="rId8"/>
    <p:sldId id="274" r:id="rId9"/>
    <p:sldId id="272" r:id="rId10"/>
    <p:sldId id="273" r:id="rId11"/>
    <p:sldId id="275" r:id="rId12"/>
    <p:sldId id="277" r:id="rId13"/>
    <p:sldId id="280" r:id="rId14"/>
    <p:sldId id="279" r:id="rId15"/>
    <p:sldId id="281" r:id="rId16"/>
    <p:sldId id="285" r:id="rId17"/>
    <p:sldId id="286" r:id="rId18"/>
    <p:sldId id="287" r:id="rId19"/>
    <p:sldId id="292" r:id="rId20"/>
    <p:sldId id="293" r:id="rId21"/>
    <p:sldId id="291" r:id="rId22"/>
    <p:sldId id="294" r:id="rId23"/>
    <p:sldId id="265" r:id="rId24"/>
  </p:sldIdLst>
  <p:sldSz cx="18288000" cy="10287000"/>
  <p:notesSz cx="6858000" cy="9144000"/>
  <p:embeddedFontLst>
    <p:embeddedFont>
      <p:font typeface="Pretendard Light" panose="020B0600000101010101" charset="-127"/>
      <p:regular r:id="rId25"/>
    </p:embeddedFont>
    <p:embeddedFont>
      <p:font typeface="Pretendard Regular" panose="020B0600000101010101" charset="-127"/>
      <p:regular r:id="rId26"/>
    </p:embeddedFont>
    <p:embeddedFont>
      <p:font typeface="Pretendard SemiBold" panose="020B0600000101010101" charset="-127"/>
      <p:bold r:id="rId27"/>
    </p:embeddedFon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나눔고딕" pitchFamily="2" charset="-127"/>
      <p:regular r:id="rId32"/>
    </p:embeddedFont>
    <p:embeddedFont>
      <p:font typeface="나눔고딕" pitchFamily="2" charset="-127"/>
      <p:regular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 autoAdjust="0"/>
    <p:restoredTop sz="96400" autoAdjust="0"/>
  </p:normalViewPr>
  <p:slideViewPr>
    <p:cSldViewPr>
      <p:cViewPr varScale="1">
        <p:scale>
          <a:sx n="76" d="100"/>
          <a:sy n="76" d="100"/>
        </p:scale>
        <p:origin x="474" y="1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PNG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PNG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.PNG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PNG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PNG"/><Relationship Id="rId4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6.PNG"/><Relationship Id="rId4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7.PNG"/><Relationship Id="rId4" Type="http://schemas.openxmlformats.org/officeDocument/2006/relationships/image" Target="../media/image1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9.png"/><Relationship Id="rId7" Type="http://schemas.openxmlformats.org/officeDocument/2006/relationships/image" Target="../media/image6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image" Target="../media/image7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1.png"/><Relationship Id="rId10" Type="http://schemas.openxmlformats.org/officeDocument/2006/relationships/image" Target="../media/image22.png"/><Relationship Id="rId4" Type="http://schemas.openxmlformats.org/officeDocument/2006/relationships/image" Target="../media/image10.png"/><Relationship Id="rId9" Type="http://schemas.openxmlformats.org/officeDocument/2006/relationships/image" Target="../media/image21.jf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>
            <a:off x="8229600" y="3200400"/>
            <a:ext cx="10591800" cy="10591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0500" y="6057900"/>
            <a:ext cx="10528300" cy="10528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71400" y="3327400"/>
            <a:ext cx="812800" cy="812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12700" y="3530600"/>
            <a:ext cx="355600" cy="406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21600" y="7061200"/>
            <a:ext cx="1524000" cy="1524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04200" y="7594600"/>
            <a:ext cx="673100" cy="508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>
            <a:alphaModFix amt="63000"/>
          </a:blip>
          <a:stretch>
            <a:fillRect/>
          </a:stretch>
        </p:blipFill>
        <p:spPr>
          <a:xfrm>
            <a:off x="1244600" y="8547100"/>
            <a:ext cx="63500" cy="7112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014700" y="4902200"/>
            <a:ext cx="965200" cy="9652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129000" y="4991100"/>
            <a:ext cx="749300" cy="7493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244600" y="2298700"/>
            <a:ext cx="8305800" cy="1447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8100" b="0" i="0" u="none" strike="noStrike" spc="-100" dirty="0" err="1">
                <a:solidFill>
                  <a:srgbClr val="0061F0"/>
                </a:solidFill>
                <a:latin typeface="Pretendard SemiBold"/>
              </a:rPr>
              <a:t>PlayVista</a:t>
            </a:r>
            <a:endParaRPr lang="en-US" sz="8100" b="0" i="0" u="none" strike="noStrike" spc="-100" dirty="0">
              <a:solidFill>
                <a:srgbClr val="0061F0"/>
              </a:solidFill>
              <a:latin typeface="Pretendard Semi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282700" y="3835400"/>
            <a:ext cx="5080000" cy="698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900" spc="-100" dirty="0">
                <a:solidFill>
                  <a:srgbClr val="222222"/>
                </a:solidFill>
                <a:latin typeface="Pretendard Light"/>
              </a:rPr>
              <a:t>OTT </a:t>
            </a:r>
            <a:r>
              <a:rPr lang="ko-KR" altLang="en-US" sz="3900" spc="-100" dirty="0">
                <a:solidFill>
                  <a:srgbClr val="222222"/>
                </a:solidFill>
                <a:latin typeface="Pretendard Light"/>
              </a:rPr>
              <a:t>사이트 </a:t>
            </a:r>
            <a:endParaRPr lang="en-US" sz="3900" b="0" i="0" u="none" strike="noStrike" spc="-100" dirty="0">
              <a:solidFill>
                <a:srgbClr val="222222"/>
              </a:solidFill>
              <a:latin typeface="Pretendard Light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511300" y="8718550"/>
            <a:ext cx="35814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100" b="1" i="0" u="none" strike="noStrike" dirty="0">
                <a:solidFill>
                  <a:srgbClr val="0061F0"/>
                </a:solidFill>
                <a:latin typeface="Pretendard SemiBold"/>
              </a:rPr>
              <a:t>이찬우</a:t>
            </a:r>
            <a:endParaRPr lang="en-US" sz="2100" b="1" i="0" u="none" strike="noStrike" dirty="0">
              <a:solidFill>
                <a:srgbClr val="0061F0"/>
              </a:solidFill>
              <a:latin typeface="Pretendard Regular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3000"/>
          </a:blip>
          <a:stretch>
            <a:fillRect/>
          </a:stretch>
        </p:blipFill>
        <p:spPr>
          <a:xfrm>
            <a:off x="1447800" y="1473200"/>
            <a:ext cx="63500" cy="7112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854200" y="1270000"/>
            <a:ext cx="57150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5500" b="0" i="0" u="none" strike="noStrike" spc="-100" dirty="0">
                <a:solidFill>
                  <a:srgbClr val="0061F0"/>
                </a:solidFill>
                <a:latin typeface="Pretendard SemiBold"/>
              </a:rPr>
              <a:t>주요 코드</a:t>
            </a:r>
            <a:endParaRPr lang="en-US" sz="5500" b="0" i="0" u="none" strike="noStrike" spc="-100" dirty="0">
              <a:solidFill>
                <a:srgbClr val="0061F0"/>
              </a:solidFill>
              <a:latin typeface="Pretendard Semi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7518400" y="1663700"/>
            <a:ext cx="33020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endParaRPr lang="ko-KR" sz="2400" b="0" i="0" u="none" strike="noStrike" spc="-100" dirty="0">
              <a:solidFill>
                <a:srgbClr val="222222"/>
              </a:solidFill>
              <a:ea typeface="Pretendard Regular"/>
            </a:endParaRP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500" y="9677400"/>
            <a:ext cx="14617700" cy="12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7100" y="711200"/>
            <a:ext cx="14160500" cy="127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825500" y="584200"/>
            <a:ext cx="26797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en-US" altLang="ko-KR" sz="1400" spc="-100" dirty="0" err="1">
                <a:solidFill>
                  <a:srgbClr val="0061F0"/>
                </a:solidFill>
                <a:latin typeface="Pretendard SemiBold"/>
              </a:rPr>
              <a:t>PlayVista</a:t>
            </a:r>
            <a:endParaRPr lang="en-US" altLang="ko-KR" sz="1400" spc="-100" dirty="0">
              <a:solidFill>
                <a:srgbClr val="0061F0"/>
              </a:solidFill>
              <a:latin typeface="Pretendard Semi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4795500" y="9525000"/>
            <a:ext cx="26797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500" b="0" i="0" u="none" strike="noStrike">
                <a:solidFill>
                  <a:srgbClr val="0061F0"/>
                </a:solidFill>
                <a:latin typeface="Pretendard Regular"/>
              </a:rPr>
              <a:t>PRESENTATION</a:t>
            </a:r>
            <a:r>
              <a:rPr lang="ja-JP" sz="1500" b="0" i="0" u="none" strike="noStrike">
                <a:solidFill>
                  <a:srgbClr val="0061F0"/>
                </a:solidFill>
                <a:ea typeface="Pretendard Regular"/>
              </a:rPr>
              <a:t>・</a:t>
            </a:r>
            <a:r>
              <a:rPr lang="en-US" sz="1500" b="0" i="0" u="none" strike="noStrike">
                <a:solidFill>
                  <a:srgbClr val="0061F0"/>
                </a:solidFill>
                <a:latin typeface="Pretendard SemiBold"/>
              </a:rPr>
              <a:t>03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0" y="1663700"/>
            <a:ext cx="12369800" cy="786129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25500" y="2547361"/>
            <a:ext cx="40513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해당 코드는 현재 인증된 사용자의 비밀번호를 수정하여 입력한 후 </a:t>
            </a:r>
            <a:endParaRPr lang="en-US" altLang="ko-KR" dirty="0"/>
          </a:p>
          <a:p>
            <a:r>
              <a:rPr lang="ko-KR" altLang="en-US" sz="2400" dirty="0"/>
              <a:t>비밀번호 인증을 통하여 일치할 경우 기존 비밀번호를 수정 </a:t>
            </a:r>
            <a:r>
              <a:rPr lang="en-US" altLang="ko-KR" sz="2400" dirty="0"/>
              <a:t>DB</a:t>
            </a:r>
            <a:r>
              <a:rPr lang="ko-KR" altLang="en-US" sz="2400" dirty="0"/>
              <a:t>에 저장하도록</a:t>
            </a:r>
            <a:endParaRPr lang="en-US" altLang="ko-KR" sz="2400" dirty="0"/>
          </a:p>
          <a:p>
            <a:r>
              <a:rPr lang="ko-KR" altLang="en-US" sz="2400" dirty="0"/>
              <a:t>설계 하였습니다</a:t>
            </a:r>
            <a:r>
              <a:rPr lang="en-US" altLang="ko-KR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812140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3000"/>
          </a:blip>
          <a:stretch>
            <a:fillRect/>
          </a:stretch>
        </p:blipFill>
        <p:spPr>
          <a:xfrm>
            <a:off x="1447800" y="1473200"/>
            <a:ext cx="63500" cy="7112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854200" y="1270000"/>
            <a:ext cx="57150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5500" b="0" i="0" u="none" strike="noStrike" spc="-100" dirty="0">
                <a:solidFill>
                  <a:srgbClr val="0061F0"/>
                </a:solidFill>
                <a:latin typeface="Pretendard SemiBold"/>
              </a:rPr>
              <a:t>주요 코드</a:t>
            </a:r>
            <a:endParaRPr lang="en-US" sz="5500" b="0" i="0" u="none" strike="noStrike" spc="-100" dirty="0">
              <a:solidFill>
                <a:srgbClr val="0061F0"/>
              </a:solidFill>
              <a:latin typeface="Pretendard Semi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7518400" y="1663700"/>
            <a:ext cx="33020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endParaRPr lang="ko-KR" sz="2400" b="0" i="0" u="none" strike="noStrike" spc="-100" dirty="0">
              <a:solidFill>
                <a:srgbClr val="222222"/>
              </a:solidFill>
              <a:ea typeface="Pretendard Regular"/>
            </a:endParaRP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500" y="9677400"/>
            <a:ext cx="14617700" cy="12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7100" y="711200"/>
            <a:ext cx="14160500" cy="127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825500" y="584200"/>
            <a:ext cx="26797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en-US" altLang="ko-KR" sz="1400" spc="-100" dirty="0" err="1">
                <a:solidFill>
                  <a:srgbClr val="0061F0"/>
                </a:solidFill>
                <a:latin typeface="Pretendard SemiBold"/>
              </a:rPr>
              <a:t>PlayVista</a:t>
            </a:r>
            <a:endParaRPr lang="en-US" altLang="ko-KR" sz="1400" spc="-100" dirty="0">
              <a:solidFill>
                <a:srgbClr val="0061F0"/>
              </a:solidFill>
              <a:latin typeface="Pretendard Semi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4795500" y="9525000"/>
            <a:ext cx="26797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500" b="0" i="0" u="none" strike="noStrike">
                <a:solidFill>
                  <a:srgbClr val="0061F0"/>
                </a:solidFill>
                <a:latin typeface="Pretendard Regular"/>
              </a:rPr>
              <a:t>PRESENTATION</a:t>
            </a:r>
            <a:r>
              <a:rPr lang="ja-JP" sz="1500" b="0" i="0" u="none" strike="noStrike">
                <a:solidFill>
                  <a:srgbClr val="0061F0"/>
                </a:solidFill>
                <a:ea typeface="Pretendard Regular"/>
              </a:rPr>
              <a:t>・</a:t>
            </a:r>
            <a:r>
              <a:rPr lang="en-US" sz="1500" b="0" i="0" u="none" strike="noStrike">
                <a:solidFill>
                  <a:srgbClr val="0061F0"/>
                </a:solidFill>
                <a:latin typeface="Pretendard SemiBold"/>
              </a:rPr>
              <a:t>03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25500" y="2547361"/>
            <a:ext cx="40513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메인 페이지에서 찾고자 하는</a:t>
            </a:r>
            <a:endParaRPr lang="en-US" altLang="ko-KR" sz="2400" dirty="0"/>
          </a:p>
          <a:p>
            <a:r>
              <a:rPr lang="ko-KR" altLang="en-US" sz="2400" dirty="0"/>
              <a:t>영상의 제목을 입력하면</a:t>
            </a:r>
            <a:endParaRPr lang="en-US" altLang="ko-KR" sz="2400" dirty="0"/>
          </a:p>
          <a:p>
            <a:r>
              <a:rPr lang="ko-KR" altLang="en-US" sz="2400" dirty="0"/>
              <a:t>입력한 단어를 포함한 제목의</a:t>
            </a:r>
            <a:endParaRPr lang="en-US" altLang="ko-KR" sz="2400" dirty="0"/>
          </a:p>
          <a:p>
            <a:r>
              <a:rPr lang="ko-KR" altLang="en-US" sz="2400" dirty="0"/>
              <a:t>영상들을 한 페이지에 표현하여 사용자가 원하는 영상을 쉽게 찾을 수 있도록 설계 하였습니다</a:t>
            </a:r>
            <a:r>
              <a:rPr lang="en-US" altLang="ko-KR" sz="2400" dirty="0"/>
              <a:t>.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4514" y="1653902"/>
            <a:ext cx="12380686" cy="7769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1249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3000"/>
          </a:blip>
          <a:stretch>
            <a:fillRect/>
          </a:stretch>
        </p:blipFill>
        <p:spPr>
          <a:xfrm>
            <a:off x="1447800" y="1473200"/>
            <a:ext cx="63500" cy="7112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854200" y="1270000"/>
            <a:ext cx="57150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5500" b="0" i="0" u="none" strike="noStrike" spc="-100" dirty="0">
                <a:solidFill>
                  <a:srgbClr val="0061F0"/>
                </a:solidFill>
                <a:latin typeface="Pretendard SemiBold"/>
              </a:rPr>
              <a:t>주요 코드</a:t>
            </a:r>
            <a:endParaRPr lang="en-US" sz="5500" b="0" i="0" u="none" strike="noStrike" spc="-100" dirty="0">
              <a:solidFill>
                <a:srgbClr val="0061F0"/>
              </a:solidFill>
              <a:latin typeface="Pretendard Semi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7518400" y="1663700"/>
            <a:ext cx="33020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endParaRPr lang="ko-KR" sz="2400" b="0" i="0" u="none" strike="noStrike" spc="-100" dirty="0">
              <a:solidFill>
                <a:srgbClr val="222222"/>
              </a:solidFill>
              <a:ea typeface="Pretendard Regular"/>
            </a:endParaRP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500" y="9677400"/>
            <a:ext cx="14617700" cy="12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7100" y="711200"/>
            <a:ext cx="14160500" cy="127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825500" y="584200"/>
            <a:ext cx="26797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en-US" altLang="ko-KR" sz="1400" spc="-100" dirty="0" err="1">
                <a:solidFill>
                  <a:srgbClr val="0061F0"/>
                </a:solidFill>
                <a:latin typeface="Pretendard SemiBold"/>
              </a:rPr>
              <a:t>PlayVista</a:t>
            </a:r>
            <a:endParaRPr lang="en-US" altLang="ko-KR" sz="1400" spc="-100" dirty="0">
              <a:solidFill>
                <a:srgbClr val="0061F0"/>
              </a:solidFill>
              <a:latin typeface="Pretendard Semi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4795500" y="9525000"/>
            <a:ext cx="26797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500" b="0" i="0" u="none" strike="noStrike">
                <a:solidFill>
                  <a:srgbClr val="0061F0"/>
                </a:solidFill>
                <a:latin typeface="Pretendard Regular"/>
              </a:rPr>
              <a:t>PRESENTATION</a:t>
            </a:r>
            <a:r>
              <a:rPr lang="ja-JP" sz="1500" b="0" i="0" u="none" strike="noStrike">
                <a:solidFill>
                  <a:srgbClr val="0061F0"/>
                </a:solidFill>
                <a:ea typeface="Pretendard Regular"/>
              </a:rPr>
              <a:t>・</a:t>
            </a:r>
            <a:r>
              <a:rPr lang="en-US" sz="1500" b="0" i="0" u="none" strike="noStrike">
                <a:solidFill>
                  <a:srgbClr val="0061F0"/>
                </a:solidFill>
                <a:latin typeface="Pretendard SemiBold"/>
              </a:rPr>
              <a:t>03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25500" y="2547361"/>
            <a:ext cx="40513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현재 로그인 된 사용자의 정보를 갖고 와서 사용자가 이용권이 없을 경우 이용권이 결제가 되도록 하며</a:t>
            </a:r>
            <a:r>
              <a:rPr lang="en-US" altLang="ko-KR" sz="2400" dirty="0"/>
              <a:t>, </a:t>
            </a:r>
            <a:r>
              <a:rPr lang="ko-KR" altLang="en-US" sz="2400" dirty="0"/>
              <a:t>저가형 이용권이나 프리미엄 이용권으로 변경을 원할 경우 변경을 할 수 있도록 코드를 설계 하였습니다</a:t>
            </a:r>
            <a:r>
              <a:rPr lang="en-US" altLang="ko-KR" sz="2400" dirty="0"/>
              <a:t>.</a:t>
            </a:r>
            <a:r>
              <a:rPr lang="ko-KR" altLang="en-US" sz="2400" dirty="0"/>
              <a:t> </a:t>
            </a:r>
            <a:endParaRPr lang="en-US" altLang="ko-KR" sz="24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1196" y="1663700"/>
            <a:ext cx="12384004" cy="775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5312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3000"/>
          </a:blip>
          <a:stretch>
            <a:fillRect/>
          </a:stretch>
        </p:blipFill>
        <p:spPr>
          <a:xfrm>
            <a:off x="1447800" y="1473200"/>
            <a:ext cx="63500" cy="7112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854200" y="1270000"/>
            <a:ext cx="57150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5500" b="0" i="0" u="none" strike="noStrike" spc="-100" dirty="0">
                <a:solidFill>
                  <a:srgbClr val="0061F0"/>
                </a:solidFill>
                <a:latin typeface="Pretendard SemiBold"/>
              </a:rPr>
              <a:t>주요 코드</a:t>
            </a:r>
            <a:endParaRPr lang="en-US" sz="5500" b="0" i="0" u="none" strike="noStrike" spc="-100" dirty="0">
              <a:solidFill>
                <a:srgbClr val="0061F0"/>
              </a:solidFill>
              <a:latin typeface="Pretendard Semi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7518400" y="1663700"/>
            <a:ext cx="33020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endParaRPr lang="ko-KR" sz="2400" b="0" i="0" u="none" strike="noStrike" spc="-100" dirty="0">
              <a:solidFill>
                <a:srgbClr val="222222"/>
              </a:solidFill>
              <a:ea typeface="Pretendard Regular"/>
            </a:endParaRP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500" y="9677400"/>
            <a:ext cx="14617700" cy="12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7100" y="711200"/>
            <a:ext cx="14160500" cy="127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825500" y="584200"/>
            <a:ext cx="26797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en-US" altLang="ko-KR" sz="1400" spc="-100" dirty="0" err="1">
                <a:solidFill>
                  <a:srgbClr val="0061F0"/>
                </a:solidFill>
                <a:latin typeface="Pretendard SemiBold"/>
              </a:rPr>
              <a:t>PlayVista</a:t>
            </a:r>
            <a:endParaRPr lang="en-US" altLang="ko-KR" sz="1400" spc="-100" dirty="0">
              <a:solidFill>
                <a:srgbClr val="0061F0"/>
              </a:solidFill>
              <a:latin typeface="Pretendard Semi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4795500" y="9525000"/>
            <a:ext cx="26797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500" b="0" i="0" u="none" strike="noStrike">
                <a:solidFill>
                  <a:srgbClr val="0061F0"/>
                </a:solidFill>
                <a:latin typeface="Pretendard Regular"/>
              </a:rPr>
              <a:t>PRESENTATION</a:t>
            </a:r>
            <a:r>
              <a:rPr lang="ja-JP" sz="1500" b="0" i="0" u="none" strike="noStrike">
                <a:solidFill>
                  <a:srgbClr val="0061F0"/>
                </a:solidFill>
                <a:ea typeface="Pretendard Regular"/>
              </a:rPr>
              <a:t>・</a:t>
            </a:r>
            <a:r>
              <a:rPr lang="en-US" sz="1500" b="0" i="0" u="none" strike="noStrike">
                <a:solidFill>
                  <a:srgbClr val="0061F0"/>
                </a:solidFill>
                <a:latin typeface="Pretendard SemiBold"/>
              </a:rPr>
              <a:t>03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25500" y="2547361"/>
            <a:ext cx="40513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/>
              <a:t>PlayVista</a:t>
            </a:r>
            <a:r>
              <a:rPr lang="en-US" altLang="ko-KR" sz="2400" dirty="0"/>
              <a:t> OTT </a:t>
            </a:r>
            <a:r>
              <a:rPr lang="ko-KR" altLang="en-US" sz="2400" dirty="0"/>
              <a:t>사이트의 드라마를 등록 하는 코드로</a:t>
            </a:r>
            <a:endParaRPr lang="en-US" altLang="ko-KR" sz="2400" dirty="0"/>
          </a:p>
          <a:p>
            <a:r>
              <a:rPr lang="ko-KR" altLang="en-US" sz="2400" dirty="0"/>
              <a:t>영상</a:t>
            </a:r>
            <a:r>
              <a:rPr lang="en-US" altLang="ko-KR" sz="2400" dirty="0"/>
              <a:t>,</a:t>
            </a:r>
            <a:r>
              <a:rPr lang="ko-KR" altLang="en-US" sz="2400" dirty="0"/>
              <a:t>제목</a:t>
            </a:r>
            <a:r>
              <a:rPr lang="en-US" altLang="ko-KR" sz="2400" dirty="0"/>
              <a:t>,</a:t>
            </a:r>
            <a:r>
              <a:rPr lang="ko-KR" altLang="en-US" sz="2400" dirty="0"/>
              <a:t> 장르</a:t>
            </a:r>
            <a:r>
              <a:rPr lang="en-US" altLang="ko-KR" sz="2400" dirty="0"/>
              <a:t>,</a:t>
            </a:r>
            <a:r>
              <a:rPr lang="ko-KR" altLang="en-US" sz="2400" dirty="0"/>
              <a:t>설명</a:t>
            </a:r>
            <a:r>
              <a:rPr lang="en-US" altLang="ko-KR" sz="2400" dirty="0"/>
              <a:t>, </a:t>
            </a:r>
            <a:r>
              <a:rPr lang="ko-KR" altLang="en-US" sz="2400" dirty="0"/>
              <a:t>메인 사진 중 하나의 필드라도 비워져 있을 시 드라마 등록이 되지 않도록 설계하였습니다</a:t>
            </a:r>
            <a:r>
              <a:rPr lang="en-US" altLang="ko-KR" sz="2400" dirty="0"/>
              <a:t>.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6531" y="1663700"/>
            <a:ext cx="12388669" cy="775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5705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3000"/>
          </a:blip>
          <a:stretch>
            <a:fillRect/>
          </a:stretch>
        </p:blipFill>
        <p:spPr>
          <a:xfrm>
            <a:off x="1447800" y="1473200"/>
            <a:ext cx="63500" cy="7112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854200" y="1270000"/>
            <a:ext cx="57150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5500" b="0" i="0" u="none" strike="noStrike" spc="-100" dirty="0">
                <a:solidFill>
                  <a:srgbClr val="0061F0"/>
                </a:solidFill>
                <a:latin typeface="Pretendard SemiBold"/>
              </a:rPr>
              <a:t>주요 코드</a:t>
            </a:r>
            <a:endParaRPr lang="en-US" sz="5500" b="0" i="0" u="none" strike="noStrike" spc="-100" dirty="0">
              <a:solidFill>
                <a:srgbClr val="0061F0"/>
              </a:solidFill>
              <a:latin typeface="Pretendard Semi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7518400" y="1663700"/>
            <a:ext cx="33020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endParaRPr lang="ko-KR" sz="2400" b="0" i="0" u="none" strike="noStrike" spc="-100" dirty="0">
              <a:solidFill>
                <a:srgbClr val="222222"/>
              </a:solidFill>
              <a:ea typeface="Pretendard Regular"/>
            </a:endParaRP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500" y="9677400"/>
            <a:ext cx="14617700" cy="12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7100" y="711200"/>
            <a:ext cx="14160500" cy="127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825500" y="584200"/>
            <a:ext cx="26797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en-US" altLang="ko-KR" sz="1400" spc="-100" dirty="0" err="1">
                <a:solidFill>
                  <a:srgbClr val="0061F0"/>
                </a:solidFill>
                <a:latin typeface="Pretendard SemiBold"/>
              </a:rPr>
              <a:t>PlayVista</a:t>
            </a:r>
            <a:endParaRPr lang="en-US" altLang="ko-KR" sz="1400" spc="-100" dirty="0">
              <a:solidFill>
                <a:srgbClr val="0061F0"/>
              </a:solidFill>
              <a:latin typeface="Pretendard Semi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4795500" y="9525000"/>
            <a:ext cx="26797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500" b="0" i="0" u="none" strike="noStrike">
                <a:solidFill>
                  <a:srgbClr val="0061F0"/>
                </a:solidFill>
                <a:latin typeface="Pretendard Regular"/>
              </a:rPr>
              <a:t>PRESENTATION</a:t>
            </a:r>
            <a:r>
              <a:rPr lang="ja-JP" sz="1500" b="0" i="0" u="none" strike="noStrike">
                <a:solidFill>
                  <a:srgbClr val="0061F0"/>
                </a:solidFill>
                <a:ea typeface="Pretendard Regular"/>
              </a:rPr>
              <a:t>・</a:t>
            </a:r>
            <a:r>
              <a:rPr lang="en-US" sz="1500" b="0" i="0" u="none" strike="noStrike">
                <a:solidFill>
                  <a:srgbClr val="0061F0"/>
                </a:solidFill>
                <a:latin typeface="Pretendard SemiBold"/>
              </a:rPr>
              <a:t>03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6530" y="1663700"/>
            <a:ext cx="12388669" cy="34036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6529" y="5219700"/>
            <a:ext cx="12388669" cy="429259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825500" y="2547361"/>
            <a:ext cx="40513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해당 코드는 관리자가 등록한 드라마의 영상을 볼 수 있도록 하는 드라마의 상세 페이지로 이동하는 코드로</a:t>
            </a:r>
            <a:endParaRPr lang="en-US" altLang="ko-KR" sz="2400" dirty="0"/>
          </a:p>
          <a:p>
            <a:r>
              <a:rPr lang="ko-KR" altLang="en-US" sz="2400" dirty="0"/>
              <a:t>사용자의 이용권을 확인 하여 만약 이용권의 값이 </a:t>
            </a:r>
            <a:r>
              <a:rPr lang="en-US" altLang="ko-KR" sz="2400" dirty="0"/>
              <a:t>null</a:t>
            </a:r>
            <a:r>
              <a:rPr lang="ko-KR" altLang="en-US" sz="2400" dirty="0"/>
              <a:t>이 아닌 경우 영상을 시청 할 수 있도록 설계하였습니다</a:t>
            </a:r>
            <a:r>
              <a:rPr lang="en-US" altLang="ko-KR" sz="2400" dirty="0"/>
              <a:t>.</a:t>
            </a:r>
          </a:p>
          <a:p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7869747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1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-266700"/>
            <a:ext cx="9512300" cy="11049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500" y="9677400"/>
            <a:ext cx="14617700" cy="127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4795500" y="9525000"/>
            <a:ext cx="26797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500" b="0" i="0" u="none" strike="noStrike">
                <a:solidFill>
                  <a:srgbClr val="FBFBFB"/>
                </a:solidFill>
                <a:latin typeface="Pretendard Regular"/>
              </a:rPr>
              <a:t>PRESENTATION</a:t>
            </a:r>
            <a:r>
              <a:rPr lang="ja-JP" sz="1500" b="0" i="0" u="none" strike="noStrike">
                <a:solidFill>
                  <a:srgbClr val="FBFBFB"/>
                </a:solidFill>
                <a:ea typeface="Pretendard Regular"/>
              </a:rPr>
              <a:t>・</a:t>
            </a:r>
            <a:r>
              <a:rPr lang="en-US" sz="1500" b="0" i="0" u="none" strike="noStrike">
                <a:solidFill>
                  <a:srgbClr val="FBFBFB"/>
                </a:solidFill>
                <a:latin typeface="Pretendard SemiBold"/>
              </a:rPr>
              <a:t>04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7100" y="711200"/>
            <a:ext cx="14160500" cy="127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825500" y="584200"/>
            <a:ext cx="26797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en-US" altLang="ko-KR" sz="1400" spc="-100" dirty="0" err="1">
                <a:solidFill>
                  <a:schemeClr val="bg1"/>
                </a:solidFill>
                <a:latin typeface="Pretendard SemiBold"/>
              </a:rPr>
              <a:t>PlayVist</a:t>
            </a:r>
            <a:endParaRPr lang="en-US" sz="1500" b="1" i="0" u="none" strike="noStrike" dirty="0">
              <a:solidFill>
                <a:srgbClr val="FBFBFB"/>
              </a:solidFill>
              <a:latin typeface="Pretendard Regular"/>
            </a:endParaRP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7800" y="1473200"/>
            <a:ext cx="63500" cy="7112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511300" y="1270000"/>
            <a:ext cx="5969000" cy="965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5500" spc="-100" dirty="0">
                <a:solidFill>
                  <a:srgbClr val="FBFBFB"/>
                </a:solidFill>
                <a:latin typeface="Pretendard SemiBold"/>
              </a:rPr>
              <a:t>구현 기능 설명</a:t>
            </a:r>
            <a:endParaRPr lang="en-US" sz="5500" b="0" i="0" u="none" strike="noStrike" spc="-100" dirty="0">
              <a:solidFill>
                <a:srgbClr val="FBFBFB"/>
              </a:solidFill>
              <a:latin typeface="Pretendard Semi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447800" y="3594100"/>
            <a:ext cx="6083300" cy="162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01259"/>
              </a:lnSpc>
            </a:pPr>
            <a:r>
              <a:rPr lang="ko-KR" altLang="en-US" sz="4400" spc="-100" dirty="0">
                <a:solidFill>
                  <a:srgbClr val="FFFFFF"/>
                </a:solidFill>
                <a:ea typeface="Pretendard Light"/>
              </a:rPr>
              <a:t>실제 작동 시연</a:t>
            </a:r>
            <a:endParaRPr lang="ko-KR" sz="4100" b="1" i="0" u="none" strike="noStrike" dirty="0">
              <a:solidFill>
                <a:srgbClr val="FFFFFF"/>
              </a:solidFill>
              <a:ea typeface="Pretendard Regular"/>
            </a:endParaRPr>
          </a:p>
        </p:txBody>
      </p:sp>
    </p:spTree>
    <p:extLst>
      <p:ext uri="{BB962C8B-B14F-4D97-AF65-F5344CB8AC3E}">
        <p14:creationId xmlns:p14="http://schemas.microsoft.com/office/powerpoint/2010/main" val="7539657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3000"/>
          </a:blip>
          <a:stretch>
            <a:fillRect/>
          </a:stretch>
        </p:blipFill>
        <p:spPr>
          <a:xfrm>
            <a:off x="1447800" y="1473200"/>
            <a:ext cx="63500" cy="7112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854200" y="1270000"/>
            <a:ext cx="57150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5500" spc="-100" dirty="0">
                <a:solidFill>
                  <a:srgbClr val="0061F0"/>
                </a:solidFill>
                <a:latin typeface="Pretendard SemiBold"/>
              </a:rPr>
              <a:t>로그인 화면</a:t>
            </a:r>
            <a:endParaRPr lang="en-US" sz="5500" b="0" i="0" u="none" strike="noStrike" spc="-100" dirty="0">
              <a:solidFill>
                <a:srgbClr val="0061F0"/>
              </a:solidFill>
              <a:latin typeface="Pretendard Semi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7518400" y="1663700"/>
            <a:ext cx="33020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endParaRPr lang="ko-KR" sz="2400" b="0" i="0" u="none" strike="noStrike" spc="-100" dirty="0">
              <a:solidFill>
                <a:srgbClr val="222222"/>
              </a:solidFill>
              <a:ea typeface="Pretendard Regular"/>
            </a:endParaRP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500" y="9677400"/>
            <a:ext cx="14617700" cy="12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7100" y="711200"/>
            <a:ext cx="14160500" cy="127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825500" y="584200"/>
            <a:ext cx="26797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en-US" altLang="ko-KR" sz="1400" spc="-100" dirty="0" err="1">
                <a:solidFill>
                  <a:srgbClr val="0061F0"/>
                </a:solidFill>
                <a:latin typeface="Pretendard SemiBold"/>
              </a:rPr>
              <a:t>PlayVista</a:t>
            </a:r>
            <a:endParaRPr lang="en-US" altLang="ko-KR" sz="1400" spc="-100" dirty="0">
              <a:solidFill>
                <a:srgbClr val="0061F0"/>
              </a:solidFill>
              <a:latin typeface="Pretendard Semi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4795500" y="9525000"/>
            <a:ext cx="26797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500" b="0" i="0" u="none" strike="noStrike" dirty="0">
                <a:solidFill>
                  <a:srgbClr val="0061F0"/>
                </a:solidFill>
                <a:latin typeface="Pretendard Regular"/>
              </a:rPr>
              <a:t>PRESENTATION</a:t>
            </a:r>
            <a:r>
              <a:rPr lang="ja-JP" sz="1500" b="0" i="0" u="none" strike="noStrike" dirty="0">
                <a:solidFill>
                  <a:srgbClr val="0061F0"/>
                </a:solidFill>
                <a:ea typeface="Pretendard Regular"/>
              </a:rPr>
              <a:t>・</a:t>
            </a:r>
            <a:r>
              <a:rPr lang="en-US" sz="1500" b="0" i="0" u="none" strike="noStrike" dirty="0">
                <a:solidFill>
                  <a:srgbClr val="0061F0"/>
                </a:solidFill>
                <a:latin typeface="Pretendard SemiBold"/>
              </a:rPr>
              <a:t>04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0" y="960266"/>
            <a:ext cx="12010292" cy="806943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25500" y="2547361"/>
            <a:ext cx="40513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/>
              <a:t>Ott</a:t>
            </a:r>
            <a:r>
              <a:rPr lang="en-US" altLang="ko-KR" sz="2400" dirty="0"/>
              <a:t> </a:t>
            </a:r>
            <a:r>
              <a:rPr lang="ko-KR" altLang="en-US" sz="2400" dirty="0"/>
              <a:t>사이트 </a:t>
            </a:r>
            <a:r>
              <a:rPr lang="ko-KR" altLang="en-US" sz="2400" dirty="0" err="1"/>
              <a:t>접속시</a:t>
            </a:r>
            <a:r>
              <a:rPr lang="ko-KR" altLang="en-US" sz="2400" dirty="0"/>
              <a:t> 메인 페이지로 바로 넘어가지 않고</a:t>
            </a:r>
            <a:endParaRPr lang="en-US" altLang="ko-KR" sz="2400" dirty="0"/>
          </a:p>
          <a:p>
            <a:r>
              <a:rPr lang="ko-KR" altLang="en-US" sz="2400" dirty="0"/>
              <a:t>로그인 화면으로 넘어간 후 화면에 표출된 사진입니다</a:t>
            </a:r>
            <a:r>
              <a:rPr lang="en-US" altLang="ko-KR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051119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3000"/>
          </a:blip>
          <a:stretch>
            <a:fillRect/>
          </a:stretch>
        </p:blipFill>
        <p:spPr>
          <a:xfrm>
            <a:off x="1447800" y="1473200"/>
            <a:ext cx="63500" cy="7112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854200" y="1270000"/>
            <a:ext cx="57150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5500" spc="-100" dirty="0">
                <a:solidFill>
                  <a:srgbClr val="0061F0"/>
                </a:solidFill>
                <a:latin typeface="Pretendard SemiBold"/>
              </a:rPr>
              <a:t>메인 화면</a:t>
            </a:r>
            <a:endParaRPr lang="en-US" sz="5500" b="0" i="0" u="none" strike="noStrike" spc="-100" dirty="0">
              <a:solidFill>
                <a:srgbClr val="0061F0"/>
              </a:solidFill>
              <a:latin typeface="Pretendard Semi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7518400" y="1663700"/>
            <a:ext cx="33020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endParaRPr lang="ko-KR" sz="2400" b="0" i="0" u="none" strike="noStrike" spc="-100" dirty="0">
              <a:solidFill>
                <a:srgbClr val="222222"/>
              </a:solidFill>
              <a:ea typeface="Pretendard Regular"/>
            </a:endParaRP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500" y="9677400"/>
            <a:ext cx="14617700" cy="12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7100" y="711200"/>
            <a:ext cx="14160500" cy="127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825500" y="584200"/>
            <a:ext cx="26797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en-US" altLang="ko-KR" sz="1400" spc="-100" dirty="0" err="1">
                <a:solidFill>
                  <a:srgbClr val="0061F0"/>
                </a:solidFill>
                <a:latin typeface="Pretendard SemiBold"/>
              </a:rPr>
              <a:t>PlayVista</a:t>
            </a:r>
            <a:endParaRPr lang="en-US" altLang="ko-KR" sz="1400" spc="-100" dirty="0">
              <a:solidFill>
                <a:srgbClr val="0061F0"/>
              </a:solidFill>
              <a:latin typeface="Pretendard Semi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4795500" y="9525000"/>
            <a:ext cx="26797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500" b="0" i="0" u="none" strike="noStrike" dirty="0">
                <a:solidFill>
                  <a:srgbClr val="0061F0"/>
                </a:solidFill>
                <a:latin typeface="Pretendard Regular"/>
              </a:rPr>
              <a:t>PRESENTATION</a:t>
            </a:r>
            <a:r>
              <a:rPr lang="ja-JP" sz="1500" b="0" i="0" u="none" strike="noStrike" dirty="0">
                <a:solidFill>
                  <a:srgbClr val="0061F0"/>
                </a:solidFill>
                <a:ea typeface="Pretendard Regular"/>
              </a:rPr>
              <a:t>・</a:t>
            </a:r>
            <a:r>
              <a:rPr lang="en-US" sz="1500" b="0" i="0" u="none" strike="noStrike" dirty="0">
                <a:solidFill>
                  <a:srgbClr val="0061F0"/>
                </a:solidFill>
                <a:latin typeface="Pretendard SemiBold"/>
              </a:rPr>
              <a:t>04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0" y="960266"/>
            <a:ext cx="12010292" cy="806943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25500" y="2547361"/>
            <a:ext cx="40513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로그인 화면에서 </a:t>
            </a:r>
            <a:r>
              <a:rPr lang="ko-KR" altLang="en-US" sz="2400" dirty="0" err="1"/>
              <a:t>접속시</a:t>
            </a:r>
            <a:r>
              <a:rPr lang="ko-KR" altLang="en-US" sz="2400" dirty="0"/>
              <a:t> 바로 보이는 메인 화면으로</a:t>
            </a:r>
            <a:endParaRPr lang="en-US" altLang="ko-KR" sz="2400" dirty="0"/>
          </a:p>
          <a:p>
            <a:r>
              <a:rPr lang="ko-KR" altLang="en-US" sz="2400" dirty="0"/>
              <a:t>메인화면에는 드라마</a:t>
            </a:r>
            <a:r>
              <a:rPr lang="en-US" altLang="ko-KR" sz="2400" dirty="0"/>
              <a:t>, </a:t>
            </a:r>
            <a:r>
              <a:rPr lang="ko-KR" altLang="en-US" sz="2400" dirty="0"/>
              <a:t>영화 예능의  </a:t>
            </a:r>
            <a:r>
              <a:rPr lang="en-US" altLang="ko-KR" sz="2400" dirty="0"/>
              <a:t>DB</a:t>
            </a:r>
            <a:r>
              <a:rPr lang="ko-KR" altLang="en-US" sz="2400" dirty="0"/>
              <a:t>의 등록된 </a:t>
            </a:r>
            <a:r>
              <a:rPr lang="ko-KR" altLang="en-US" sz="2400" dirty="0" err="1"/>
              <a:t>최신순</a:t>
            </a:r>
            <a:r>
              <a:rPr lang="ko-KR" altLang="en-US" sz="2400" dirty="0"/>
              <a:t> 으로 각각 </a:t>
            </a:r>
            <a:r>
              <a:rPr lang="en-US" altLang="ko-KR" sz="2400" dirty="0"/>
              <a:t>21</a:t>
            </a:r>
            <a:r>
              <a:rPr lang="ko-KR" altLang="en-US" sz="2400" dirty="0"/>
              <a:t>개의 데이터를 화면에 출력 하였습니다</a:t>
            </a:r>
            <a:r>
              <a:rPr lang="en-US" altLang="ko-KR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442577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3000"/>
          </a:blip>
          <a:stretch>
            <a:fillRect/>
          </a:stretch>
        </p:blipFill>
        <p:spPr>
          <a:xfrm>
            <a:off x="1447800" y="1473200"/>
            <a:ext cx="63500" cy="7112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854200" y="1270000"/>
            <a:ext cx="57150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5500" spc="-100" dirty="0">
                <a:solidFill>
                  <a:srgbClr val="0061F0"/>
                </a:solidFill>
                <a:latin typeface="Pretendard SemiBold"/>
              </a:rPr>
              <a:t>드라마 </a:t>
            </a:r>
            <a:endParaRPr lang="en-US" sz="5500" b="0" i="0" u="none" strike="noStrike" spc="-100" dirty="0">
              <a:solidFill>
                <a:srgbClr val="0061F0"/>
              </a:solidFill>
              <a:latin typeface="Pretendard Semi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7518400" y="1663700"/>
            <a:ext cx="33020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endParaRPr lang="ko-KR" sz="2400" b="0" i="0" u="none" strike="noStrike" spc="-100" dirty="0">
              <a:solidFill>
                <a:srgbClr val="222222"/>
              </a:solidFill>
              <a:ea typeface="Pretendard Regular"/>
            </a:endParaRP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500" y="9677400"/>
            <a:ext cx="14617700" cy="12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7100" y="711200"/>
            <a:ext cx="14160500" cy="127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825500" y="584200"/>
            <a:ext cx="26797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en-US" altLang="ko-KR" sz="1400" spc="-100" dirty="0" err="1">
                <a:solidFill>
                  <a:srgbClr val="0061F0"/>
                </a:solidFill>
                <a:latin typeface="Pretendard SemiBold"/>
              </a:rPr>
              <a:t>PlayVista</a:t>
            </a:r>
            <a:endParaRPr lang="en-US" altLang="ko-KR" sz="1400" spc="-100" dirty="0">
              <a:solidFill>
                <a:srgbClr val="0061F0"/>
              </a:solidFill>
              <a:latin typeface="Pretendard Semi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4795500" y="9525000"/>
            <a:ext cx="26797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500" b="0" i="0" u="none" strike="noStrike" dirty="0">
                <a:solidFill>
                  <a:srgbClr val="0061F0"/>
                </a:solidFill>
                <a:latin typeface="Pretendard Regular"/>
              </a:rPr>
              <a:t>PRESENTATION</a:t>
            </a:r>
            <a:r>
              <a:rPr lang="ja-JP" sz="1500" b="0" i="0" u="none" strike="noStrike" dirty="0">
                <a:solidFill>
                  <a:srgbClr val="0061F0"/>
                </a:solidFill>
                <a:ea typeface="Pretendard Regular"/>
              </a:rPr>
              <a:t>・</a:t>
            </a:r>
            <a:r>
              <a:rPr lang="en-US" sz="1500" b="0" i="0" u="none" strike="noStrike" dirty="0">
                <a:solidFill>
                  <a:srgbClr val="0061F0"/>
                </a:solidFill>
                <a:latin typeface="Pretendard SemiBold"/>
              </a:rPr>
              <a:t>04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4999" y="960267"/>
            <a:ext cx="12010293" cy="791703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25500" y="2547361"/>
            <a:ext cx="40513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메인 화면에서 드라마를 클릭 시 나오는 화면으로 해당 화면에는 </a:t>
            </a:r>
            <a:r>
              <a:rPr lang="en-US" altLang="ko-KR" sz="2400" dirty="0"/>
              <a:t>DB</a:t>
            </a:r>
            <a:r>
              <a:rPr lang="ko-KR" altLang="en-US" sz="2400" dirty="0"/>
              <a:t>의 저장된 모든 드라마 정보가 화면에 출력됩니다</a:t>
            </a:r>
            <a:r>
              <a:rPr lang="en-US" altLang="ko-KR" sz="2400" dirty="0"/>
              <a:t>. </a:t>
            </a:r>
            <a:r>
              <a:rPr lang="ko-KR" altLang="en-US" sz="2400" dirty="0"/>
              <a:t>또한</a:t>
            </a:r>
            <a:r>
              <a:rPr lang="en-US" altLang="ko-KR" sz="2400" dirty="0"/>
              <a:t>, </a:t>
            </a:r>
            <a:r>
              <a:rPr lang="ko-KR" altLang="en-US" sz="2400" dirty="0"/>
              <a:t>드라마 장르를 선택하며 해당 장르에 맞는 작품만 화면에 출력하도록 하였습니다</a:t>
            </a:r>
            <a:r>
              <a:rPr lang="en-US" altLang="ko-KR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86093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3000"/>
          </a:blip>
          <a:stretch>
            <a:fillRect/>
          </a:stretch>
        </p:blipFill>
        <p:spPr>
          <a:xfrm>
            <a:off x="1447800" y="1473200"/>
            <a:ext cx="63500" cy="7112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854200" y="1270000"/>
            <a:ext cx="57150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5500" spc="-100" dirty="0">
                <a:solidFill>
                  <a:srgbClr val="0061F0"/>
                </a:solidFill>
                <a:latin typeface="Pretendard SemiBold"/>
              </a:rPr>
              <a:t>상세 페이지</a:t>
            </a:r>
            <a:endParaRPr lang="en-US" altLang="ko-KR" sz="5500" spc="-100" dirty="0">
              <a:solidFill>
                <a:srgbClr val="0061F0"/>
              </a:solidFill>
              <a:latin typeface="Pretendard SemiBold"/>
            </a:endParaRPr>
          </a:p>
          <a:p>
            <a:pPr lvl="0" algn="l">
              <a:lnSpc>
                <a:spcPct val="99600"/>
              </a:lnSpc>
            </a:pPr>
            <a:r>
              <a:rPr lang="ko-KR" altLang="en-US" sz="5500" b="0" i="0" u="none" strike="noStrike" spc="-100" dirty="0">
                <a:solidFill>
                  <a:srgbClr val="0061F0"/>
                </a:solidFill>
                <a:latin typeface="Pretendard SemiBold"/>
              </a:rPr>
              <a:t>이용권</a:t>
            </a:r>
            <a:r>
              <a:rPr lang="en-US" altLang="ko-KR" sz="5500" b="0" i="0" u="none" strike="noStrike" spc="-100" dirty="0">
                <a:solidFill>
                  <a:srgbClr val="0061F0"/>
                </a:solidFill>
                <a:latin typeface="Pretendard SemiBold"/>
              </a:rPr>
              <a:t>(X)</a:t>
            </a:r>
            <a:endParaRPr lang="en-US" sz="5500" b="0" i="0" u="none" strike="noStrike" spc="-100" dirty="0">
              <a:solidFill>
                <a:srgbClr val="0061F0"/>
              </a:solidFill>
              <a:latin typeface="Pretendard Semi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7518400" y="1663700"/>
            <a:ext cx="33020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endParaRPr lang="ko-KR" sz="2400" b="0" i="0" u="none" strike="noStrike" spc="-100" dirty="0">
              <a:solidFill>
                <a:srgbClr val="222222"/>
              </a:solidFill>
              <a:ea typeface="Pretendard Regular"/>
            </a:endParaRP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500" y="9677400"/>
            <a:ext cx="14617700" cy="12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7100" y="711200"/>
            <a:ext cx="14160500" cy="127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825500" y="584200"/>
            <a:ext cx="26797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en-US" altLang="ko-KR" sz="1400" spc="-100" dirty="0" err="1">
                <a:solidFill>
                  <a:srgbClr val="0061F0"/>
                </a:solidFill>
                <a:latin typeface="Pretendard SemiBold"/>
              </a:rPr>
              <a:t>PlayVista</a:t>
            </a:r>
            <a:endParaRPr lang="en-US" altLang="ko-KR" sz="1400" spc="-100" dirty="0">
              <a:solidFill>
                <a:srgbClr val="0061F0"/>
              </a:solidFill>
              <a:latin typeface="Pretendard Semi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4795500" y="9525000"/>
            <a:ext cx="26797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500" b="0" i="0" u="none" strike="noStrike" dirty="0">
                <a:solidFill>
                  <a:srgbClr val="0061F0"/>
                </a:solidFill>
                <a:latin typeface="Pretendard Regular"/>
              </a:rPr>
              <a:t>PRESENTATION</a:t>
            </a:r>
            <a:r>
              <a:rPr lang="ja-JP" sz="1500" b="0" i="0" u="none" strike="noStrike" dirty="0">
                <a:solidFill>
                  <a:srgbClr val="0061F0"/>
                </a:solidFill>
                <a:ea typeface="Pretendard Regular"/>
              </a:rPr>
              <a:t>・</a:t>
            </a:r>
            <a:r>
              <a:rPr lang="en-US" sz="1500" b="0" i="0" u="none" strike="noStrike" dirty="0">
                <a:solidFill>
                  <a:srgbClr val="0061F0"/>
                </a:solidFill>
                <a:latin typeface="Pretendard SemiBold"/>
              </a:rPr>
              <a:t>04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0" y="977899"/>
            <a:ext cx="12010293" cy="789940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25500" y="3380228"/>
            <a:ext cx="40513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각 작품의 상세 페이지는 이용권이 없을 경우 시청하기 버튼을 클릭 시 이용권의 결제가 안되어 있다고 알림 창이 표시되도록 하였으며</a:t>
            </a:r>
            <a:r>
              <a:rPr lang="en-US" altLang="ko-KR" sz="2400" dirty="0"/>
              <a:t>,</a:t>
            </a:r>
          </a:p>
          <a:p>
            <a:r>
              <a:rPr lang="ko-KR" altLang="en-US" sz="2400" dirty="0"/>
              <a:t>확인 버튼을 클릭 시 결제를 위해 </a:t>
            </a:r>
            <a:r>
              <a:rPr lang="en-US" altLang="ko-KR" sz="2400" dirty="0"/>
              <a:t>my page</a:t>
            </a:r>
            <a:r>
              <a:rPr lang="ko-KR" altLang="en-US" sz="2400" dirty="0"/>
              <a:t>로 넘어가도록 하였습니다</a:t>
            </a:r>
            <a:r>
              <a:rPr lang="en-US" altLang="ko-KR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023986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3000"/>
          </a:blip>
          <a:stretch>
            <a:fillRect/>
          </a:stretch>
        </p:blipFill>
        <p:spPr>
          <a:xfrm>
            <a:off x="1447800" y="1473200"/>
            <a:ext cx="63500" cy="7112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854200" y="1270000"/>
            <a:ext cx="39497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5500" b="0" i="0" u="none" strike="noStrike" spc="-100">
                <a:solidFill>
                  <a:srgbClr val="0061F0"/>
                </a:solidFill>
                <a:latin typeface="Pretendard SemiBold"/>
              </a:rPr>
              <a:t>KEY POINT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702300" y="1663700"/>
            <a:ext cx="33020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400" b="0" i="0" u="none" strike="noStrike" spc="-100" dirty="0">
                <a:solidFill>
                  <a:srgbClr val="222222"/>
                </a:solidFill>
                <a:ea typeface="Pretendard Regular"/>
              </a:rPr>
              <a:t>목차</a:t>
            </a:r>
            <a:endParaRPr lang="ko-KR" sz="2400" b="0" i="0" u="none" strike="noStrike" spc="-100" dirty="0">
              <a:solidFill>
                <a:srgbClr val="222222"/>
              </a:solidFill>
              <a:ea typeface="Pretendard Regular"/>
            </a:endParaRP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500" y="9677400"/>
            <a:ext cx="14617700" cy="12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7100" y="711200"/>
            <a:ext cx="14160500" cy="12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>
            <a:alphaModFix amt="56000"/>
          </a:blip>
          <a:stretch>
            <a:fillRect/>
          </a:stretch>
        </p:blipFill>
        <p:spPr>
          <a:xfrm>
            <a:off x="5257800" y="2565400"/>
            <a:ext cx="7772400" cy="17907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787400" y="590550"/>
            <a:ext cx="26797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en-US" altLang="ko-KR" sz="1600" spc="-100" dirty="0" err="1">
                <a:solidFill>
                  <a:srgbClr val="0061F0"/>
                </a:solidFill>
                <a:latin typeface="Pretendard SemiBold"/>
              </a:rPr>
              <a:t>PlayVista</a:t>
            </a:r>
            <a:endParaRPr lang="en-US" altLang="ko-KR" sz="1600" spc="-100" dirty="0">
              <a:solidFill>
                <a:srgbClr val="0061F0"/>
              </a:solidFill>
              <a:latin typeface="Pretendard Semi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4795500" y="9525000"/>
            <a:ext cx="26797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500" b="0" i="0" u="none" strike="noStrike">
                <a:solidFill>
                  <a:srgbClr val="0061F0"/>
                </a:solidFill>
                <a:latin typeface="Pretendard Regular"/>
              </a:rPr>
              <a:t>PRESENTATION</a:t>
            </a:r>
            <a:r>
              <a:rPr lang="ja-JP" sz="1500" b="0" i="0" u="none" strike="noStrike">
                <a:solidFill>
                  <a:srgbClr val="0061F0"/>
                </a:solidFill>
                <a:ea typeface="Pretendard Regular"/>
              </a:rPr>
              <a:t>・</a:t>
            </a:r>
            <a:r>
              <a:rPr lang="en-US" sz="1500" b="0" i="0" u="none" strike="noStrike">
                <a:solidFill>
                  <a:srgbClr val="0061F0"/>
                </a:solidFill>
                <a:latin typeface="Pretendard SemiBold"/>
              </a:rPr>
              <a:t>01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62200" y="3873500"/>
            <a:ext cx="3810000" cy="3810000"/>
          </a:xfrm>
          <a:prstGeom prst="rect">
            <a:avLst/>
          </a:prstGeom>
          <a:effectLst>
            <a:outerShdw blurRad="460221" dist="263600" dir="2700000">
              <a:srgbClr val="000000">
                <a:alpha val="18000"/>
              </a:srgbClr>
            </a:outerShdw>
          </a:effectLst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>
            <a:alphaModFix amt="75000"/>
          </a:blip>
          <a:stretch>
            <a:fillRect/>
          </a:stretch>
        </p:blipFill>
        <p:spPr>
          <a:xfrm>
            <a:off x="2362200" y="3860800"/>
            <a:ext cx="3835400" cy="38354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3517900" y="5118100"/>
            <a:ext cx="15113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3000" b="1" dirty="0">
                <a:solidFill>
                  <a:srgbClr val="FFFFFF"/>
                </a:solidFill>
                <a:latin typeface="Pretendard Regular"/>
              </a:rPr>
              <a:t>개요</a:t>
            </a:r>
            <a:endParaRPr lang="en-US" sz="3000" b="1" i="0" u="none" strike="noStrike" dirty="0">
              <a:solidFill>
                <a:srgbClr val="FFFFFF"/>
              </a:solidFill>
              <a:latin typeface="Pretendard Regular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2641600" y="5765800"/>
            <a:ext cx="32639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1100"/>
              </a:lnSpc>
            </a:pPr>
            <a:r>
              <a:rPr lang="ko-KR" altLang="en-US" sz="1600" b="0" i="0" u="none" strike="noStrike" spc="-100" dirty="0">
                <a:solidFill>
                  <a:srgbClr val="FFFFFF"/>
                </a:solidFill>
                <a:ea typeface="Pretendard Light"/>
              </a:rPr>
              <a:t>프로젝트 설명</a:t>
            </a:r>
            <a:r>
              <a:rPr lang="en-US" sz="1600" b="0" i="0" u="none" strike="noStrike" spc="-100" dirty="0">
                <a:solidFill>
                  <a:srgbClr val="FFFFFF"/>
                </a:solidFill>
                <a:latin typeface="Pretendard Light"/>
              </a:rPr>
              <a:t>.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39000" y="3873500"/>
            <a:ext cx="3810000" cy="3810000"/>
          </a:xfrm>
          <a:prstGeom prst="rect">
            <a:avLst/>
          </a:prstGeom>
          <a:effectLst>
            <a:outerShdw blurRad="460221" dist="263600" dir="2700000">
              <a:srgbClr val="000000">
                <a:alpha val="18000"/>
              </a:srgbClr>
            </a:outerShdw>
          </a:effectLst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7">
            <a:alphaModFix amt="75000"/>
          </a:blip>
          <a:stretch>
            <a:fillRect/>
          </a:stretch>
        </p:blipFill>
        <p:spPr>
          <a:xfrm>
            <a:off x="7226300" y="3860800"/>
            <a:ext cx="3835400" cy="38354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8235950" y="5060950"/>
            <a:ext cx="18161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3000" b="1" dirty="0">
                <a:solidFill>
                  <a:srgbClr val="FFFFFF"/>
                </a:solidFill>
                <a:latin typeface="Pretendard Regular"/>
              </a:rPr>
              <a:t>코드 설명</a:t>
            </a:r>
            <a:endParaRPr lang="en-US" sz="3000" b="1" i="0" u="none" strike="noStrike" dirty="0">
              <a:solidFill>
                <a:srgbClr val="FFFFFF"/>
              </a:solidFill>
              <a:latin typeface="Pretendard Regular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7505700" y="5765800"/>
            <a:ext cx="32639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1100"/>
              </a:lnSpc>
            </a:pPr>
            <a:r>
              <a:rPr lang="ko-KR" altLang="en-US" sz="1600" spc="-100" dirty="0" err="1">
                <a:solidFill>
                  <a:srgbClr val="FFFFFF"/>
                </a:solidFill>
                <a:latin typeface="Pretendard Light"/>
              </a:rPr>
              <a:t>백엔드</a:t>
            </a:r>
            <a:r>
              <a:rPr lang="ko-KR" altLang="en-US" sz="1600" spc="-100" dirty="0">
                <a:solidFill>
                  <a:srgbClr val="FFFFFF"/>
                </a:solidFill>
                <a:latin typeface="Pretendard Light"/>
              </a:rPr>
              <a:t> 코드 설명</a:t>
            </a:r>
            <a:r>
              <a:rPr lang="en-US" sz="1600" b="0" i="0" u="none" strike="noStrike" spc="-100" dirty="0">
                <a:solidFill>
                  <a:srgbClr val="FFFFFF"/>
                </a:solidFill>
                <a:latin typeface="Pretendard Light"/>
              </a:rPr>
              <a:t>. </a:t>
            </a:r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115800" y="3873500"/>
            <a:ext cx="3810000" cy="3810000"/>
          </a:xfrm>
          <a:prstGeom prst="rect">
            <a:avLst/>
          </a:prstGeom>
          <a:effectLst>
            <a:outerShdw blurRad="460221" dist="263600" dir="2700000">
              <a:srgbClr val="000000">
                <a:alpha val="18000"/>
              </a:srgbClr>
            </a:outerShdw>
          </a:effectLst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7">
            <a:alphaModFix amt="75000"/>
          </a:blip>
          <a:stretch>
            <a:fillRect/>
          </a:stretch>
        </p:blipFill>
        <p:spPr>
          <a:xfrm>
            <a:off x="12103100" y="3860800"/>
            <a:ext cx="3835400" cy="3835400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12928600" y="4965700"/>
            <a:ext cx="2184400" cy="59055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3000" b="1">
                <a:solidFill>
                  <a:srgbClr val="FFFFFF"/>
                </a:solidFill>
                <a:latin typeface="Pretendard Regular"/>
              </a:rPr>
              <a:t>구현 기능 설명</a:t>
            </a:r>
            <a:endParaRPr lang="en-US" sz="3000" b="1" i="0" u="none" strike="noStrike" dirty="0">
              <a:solidFill>
                <a:srgbClr val="FFFFFF"/>
              </a:solidFill>
              <a:latin typeface="Pretendard Regular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2382500" y="5765800"/>
            <a:ext cx="32639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1100"/>
              </a:lnSpc>
            </a:pPr>
            <a:r>
              <a:rPr lang="ko-KR" altLang="en-US" sz="1600" b="0" i="0" u="none" strike="noStrike" spc="-100" dirty="0">
                <a:solidFill>
                  <a:srgbClr val="FFFFFF"/>
                </a:solidFill>
                <a:ea typeface="Pretendard Light"/>
              </a:rPr>
              <a:t>실제 구현 된 작동 시연</a:t>
            </a:r>
            <a:r>
              <a:rPr lang="en-US" sz="1600" b="0" i="0" u="none" strike="noStrike" spc="-100" dirty="0">
                <a:solidFill>
                  <a:srgbClr val="FFFFFF"/>
                </a:solidFill>
                <a:latin typeface="Pretendard Light"/>
              </a:rPr>
              <a:t>. 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6045200" y="5105400"/>
            <a:ext cx="12573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5500" b="0" i="0" u="none" strike="noStrike" spc="-100">
                <a:solidFill>
                  <a:srgbClr val="0061F0"/>
                </a:solidFill>
                <a:latin typeface="Pretendard SemiBold"/>
              </a:rPr>
              <a:t>+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0985500" y="5105400"/>
            <a:ext cx="12573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5500" b="0" i="0" u="none" strike="noStrike" spc="-100">
                <a:solidFill>
                  <a:srgbClr val="0061F0"/>
                </a:solidFill>
                <a:latin typeface="Pretendard SemiBold"/>
              </a:rPr>
              <a:t>+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4610100" y="8305800"/>
            <a:ext cx="11442700" cy="723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endParaRPr lang="en-US" sz="1800" b="0" i="0" u="none" strike="noStrike" spc="-100" dirty="0">
              <a:solidFill>
                <a:srgbClr val="222222"/>
              </a:solidFill>
              <a:latin typeface="Pretendard Light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3136900" y="8458200"/>
            <a:ext cx="12573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endParaRPr lang="en-US" sz="2300" b="0" i="0" u="none" strike="noStrike" dirty="0">
              <a:solidFill>
                <a:srgbClr val="0061F0"/>
              </a:solidFill>
              <a:latin typeface="Pretendard SemiBold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3000"/>
          </a:blip>
          <a:stretch>
            <a:fillRect/>
          </a:stretch>
        </p:blipFill>
        <p:spPr>
          <a:xfrm>
            <a:off x="1447800" y="1473200"/>
            <a:ext cx="63500" cy="7112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854200" y="1270000"/>
            <a:ext cx="57150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5500" spc="-100" dirty="0">
                <a:solidFill>
                  <a:srgbClr val="0061F0"/>
                </a:solidFill>
                <a:latin typeface="Pretendard SemiBold"/>
              </a:rPr>
              <a:t>상세 페이지</a:t>
            </a:r>
            <a:endParaRPr lang="en-US" altLang="ko-KR" sz="5500" spc="-100" dirty="0">
              <a:solidFill>
                <a:srgbClr val="0061F0"/>
              </a:solidFill>
              <a:latin typeface="Pretendard SemiBold"/>
            </a:endParaRPr>
          </a:p>
          <a:p>
            <a:pPr lvl="0" algn="l">
              <a:lnSpc>
                <a:spcPct val="99600"/>
              </a:lnSpc>
            </a:pPr>
            <a:r>
              <a:rPr lang="ko-KR" altLang="en-US" sz="5500" b="0" i="0" u="none" strike="noStrike" spc="-100" dirty="0">
                <a:solidFill>
                  <a:srgbClr val="0061F0"/>
                </a:solidFill>
                <a:latin typeface="Pretendard SemiBold"/>
              </a:rPr>
              <a:t>이용권</a:t>
            </a:r>
            <a:r>
              <a:rPr lang="en-US" altLang="ko-KR" sz="5500" b="0" i="0" u="none" strike="noStrike" spc="-100" dirty="0">
                <a:solidFill>
                  <a:srgbClr val="0061F0"/>
                </a:solidFill>
                <a:latin typeface="Pretendard SemiBold"/>
              </a:rPr>
              <a:t>(O)</a:t>
            </a:r>
            <a:endParaRPr lang="en-US" sz="5500" b="0" i="0" u="none" strike="noStrike" spc="-100" dirty="0">
              <a:solidFill>
                <a:srgbClr val="0061F0"/>
              </a:solidFill>
              <a:latin typeface="Pretendard Semi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7518400" y="1663700"/>
            <a:ext cx="33020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endParaRPr lang="ko-KR" sz="2400" b="0" i="0" u="none" strike="noStrike" spc="-100" dirty="0">
              <a:solidFill>
                <a:srgbClr val="222222"/>
              </a:solidFill>
              <a:ea typeface="Pretendard Regular"/>
            </a:endParaRP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500" y="9677400"/>
            <a:ext cx="14617700" cy="12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7100" y="711200"/>
            <a:ext cx="14160500" cy="127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825500" y="584200"/>
            <a:ext cx="26797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en-US" altLang="ko-KR" sz="1400" spc="-100" dirty="0" err="1">
                <a:solidFill>
                  <a:srgbClr val="0061F0"/>
                </a:solidFill>
                <a:latin typeface="Pretendard SemiBold"/>
              </a:rPr>
              <a:t>PlayVista</a:t>
            </a:r>
            <a:endParaRPr lang="en-US" altLang="ko-KR" sz="1400" spc="-100" dirty="0">
              <a:solidFill>
                <a:srgbClr val="0061F0"/>
              </a:solidFill>
              <a:latin typeface="Pretendard Semi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4795500" y="9525000"/>
            <a:ext cx="26797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500" b="0" i="0" u="none" strike="noStrike" dirty="0">
                <a:solidFill>
                  <a:srgbClr val="0061F0"/>
                </a:solidFill>
                <a:latin typeface="Pretendard Regular"/>
              </a:rPr>
              <a:t>PRESENTATION</a:t>
            </a:r>
            <a:r>
              <a:rPr lang="ja-JP" sz="1500" b="0" i="0" u="none" strike="noStrike" dirty="0">
                <a:solidFill>
                  <a:srgbClr val="0061F0"/>
                </a:solidFill>
                <a:ea typeface="Pretendard Regular"/>
              </a:rPr>
              <a:t>・</a:t>
            </a:r>
            <a:r>
              <a:rPr lang="en-US" sz="1500" b="0" i="0" u="none" strike="noStrike" dirty="0">
                <a:solidFill>
                  <a:srgbClr val="0061F0"/>
                </a:solidFill>
                <a:latin typeface="Pretendard SemiBold"/>
              </a:rPr>
              <a:t>04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0" y="977899"/>
            <a:ext cx="12010294" cy="789940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25500" y="3380228"/>
            <a:ext cx="40513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사용자가 이용권을 결제 후 작품의 상세 페이지를 들어가게 되면 해당 작품의 </a:t>
            </a:r>
            <a:r>
              <a:rPr lang="ko-KR" altLang="en-US" sz="2400" dirty="0" err="1"/>
              <a:t>회차</a:t>
            </a:r>
            <a:r>
              <a:rPr lang="ko-KR" altLang="en-US" sz="2400" dirty="0"/>
              <a:t> 영상을 시청 할 수 있도록 하였으며</a:t>
            </a:r>
            <a:r>
              <a:rPr lang="en-US" altLang="ko-KR" sz="2400" dirty="0"/>
              <a:t>, 1</a:t>
            </a:r>
            <a:r>
              <a:rPr lang="ko-KR" altLang="en-US" sz="2400" dirty="0"/>
              <a:t>화 시청하기를 클릭 시 영상이 화면에 출력하도록 하였습니다</a:t>
            </a:r>
            <a:r>
              <a:rPr lang="en-US" altLang="ko-KR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387833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3000"/>
          </a:blip>
          <a:stretch>
            <a:fillRect/>
          </a:stretch>
        </p:blipFill>
        <p:spPr>
          <a:xfrm>
            <a:off x="1447800" y="1473200"/>
            <a:ext cx="63500" cy="7112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854200" y="1270000"/>
            <a:ext cx="57150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5500" spc="-100" dirty="0">
                <a:solidFill>
                  <a:srgbClr val="0061F0"/>
                </a:solidFill>
                <a:latin typeface="Pretendard SemiBold"/>
              </a:rPr>
              <a:t>My Page</a:t>
            </a:r>
            <a:r>
              <a:rPr lang="ko-KR" altLang="en-US" sz="5500" spc="-100" dirty="0">
                <a:solidFill>
                  <a:srgbClr val="0061F0"/>
                </a:solidFill>
                <a:latin typeface="Pretendard SemiBold"/>
              </a:rPr>
              <a:t> </a:t>
            </a:r>
            <a:endParaRPr lang="en-US" sz="5500" b="0" i="0" u="none" strike="noStrike" spc="-100" dirty="0">
              <a:solidFill>
                <a:srgbClr val="0061F0"/>
              </a:solidFill>
              <a:latin typeface="Pretendard Semi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7518400" y="1663700"/>
            <a:ext cx="33020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endParaRPr lang="ko-KR" sz="2400" b="0" i="0" u="none" strike="noStrike" spc="-100" dirty="0">
              <a:solidFill>
                <a:srgbClr val="222222"/>
              </a:solidFill>
              <a:ea typeface="Pretendard Regular"/>
            </a:endParaRP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500" y="9677400"/>
            <a:ext cx="14617700" cy="12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7100" y="711200"/>
            <a:ext cx="14160500" cy="127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825500" y="584200"/>
            <a:ext cx="26797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en-US" altLang="ko-KR" sz="1400" spc="-100" dirty="0" err="1">
                <a:solidFill>
                  <a:srgbClr val="0061F0"/>
                </a:solidFill>
                <a:latin typeface="Pretendard SemiBold"/>
              </a:rPr>
              <a:t>PlayVista</a:t>
            </a:r>
            <a:endParaRPr lang="en-US" altLang="ko-KR" sz="1400" spc="-100" dirty="0">
              <a:solidFill>
                <a:srgbClr val="0061F0"/>
              </a:solidFill>
              <a:latin typeface="Pretendard Semi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4795500" y="9525000"/>
            <a:ext cx="26797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500" b="0" i="0" u="none" strike="noStrike" dirty="0">
                <a:solidFill>
                  <a:srgbClr val="0061F0"/>
                </a:solidFill>
                <a:latin typeface="Pretendard Regular"/>
              </a:rPr>
              <a:t>PRESENTATION</a:t>
            </a:r>
            <a:r>
              <a:rPr lang="ja-JP" sz="1500" b="0" i="0" u="none" strike="noStrike" dirty="0">
                <a:solidFill>
                  <a:srgbClr val="0061F0"/>
                </a:solidFill>
                <a:ea typeface="Pretendard Regular"/>
              </a:rPr>
              <a:t>・</a:t>
            </a:r>
            <a:r>
              <a:rPr lang="en-US" sz="1500" b="0" i="0" u="none" strike="noStrike" dirty="0">
                <a:solidFill>
                  <a:srgbClr val="0061F0"/>
                </a:solidFill>
                <a:latin typeface="Pretendard SemiBold"/>
              </a:rPr>
              <a:t>04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4999" y="977900"/>
            <a:ext cx="12010293" cy="78994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25500" y="2547361"/>
            <a:ext cx="405130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마이 페이지에서는 현재 자신이 사용중인 이용권과 이용권 결제를 할 수 있도록 하였으며</a:t>
            </a:r>
            <a:r>
              <a:rPr lang="en-US" altLang="ko-KR" sz="2400" dirty="0"/>
              <a:t>, </a:t>
            </a:r>
            <a:r>
              <a:rPr lang="ko-KR" altLang="en-US" sz="2400" dirty="0"/>
              <a:t>작품을 시청 후 최신 시청 순으로 </a:t>
            </a:r>
            <a:r>
              <a:rPr lang="en-US" altLang="ko-KR" sz="2400" dirty="0"/>
              <a:t>6</a:t>
            </a:r>
            <a:r>
              <a:rPr lang="ko-KR" altLang="en-US" sz="2400" dirty="0"/>
              <a:t>개의 작품이 화면에 출력이 되도록 하였습니다</a:t>
            </a:r>
            <a:r>
              <a:rPr lang="en-US" altLang="ko-KR" sz="2400" dirty="0"/>
              <a:t>.</a:t>
            </a:r>
          </a:p>
          <a:p>
            <a:r>
              <a:rPr lang="ko-KR" altLang="en-US" sz="2400" dirty="0"/>
              <a:t>또한</a:t>
            </a:r>
            <a:r>
              <a:rPr lang="en-US" altLang="ko-KR" sz="2400" dirty="0"/>
              <a:t>, </a:t>
            </a:r>
            <a:r>
              <a:rPr lang="ko-KR" altLang="en-US" sz="2400" dirty="0"/>
              <a:t>각 작품의 상세 페이지에서 찜 하기 버튼을 눌렀을 때 관심있는 프로그램과 영화에</a:t>
            </a:r>
            <a:r>
              <a:rPr lang="en-US" altLang="ko-KR" sz="2400" dirty="0"/>
              <a:t> </a:t>
            </a:r>
            <a:r>
              <a:rPr lang="ko-KR" altLang="en-US" sz="2400" dirty="0"/>
              <a:t>저장되어 화면에 출력 하도록 하였습니다</a:t>
            </a:r>
            <a:r>
              <a:rPr lang="en-US" altLang="ko-KR" sz="2400" dirty="0"/>
              <a:t>.</a:t>
            </a:r>
          </a:p>
          <a:p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36108244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3000"/>
          </a:blip>
          <a:stretch>
            <a:fillRect/>
          </a:stretch>
        </p:blipFill>
        <p:spPr>
          <a:xfrm>
            <a:off x="1447800" y="1473200"/>
            <a:ext cx="63500" cy="7112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854200" y="1270000"/>
            <a:ext cx="57150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5500" spc="-100" dirty="0">
                <a:solidFill>
                  <a:srgbClr val="0061F0"/>
                </a:solidFill>
                <a:latin typeface="Pretendard SemiBold"/>
              </a:rPr>
              <a:t>관리자 </a:t>
            </a:r>
            <a:endParaRPr lang="en-US" altLang="ko-KR" sz="5500" spc="-100" dirty="0">
              <a:solidFill>
                <a:srgbClr val="0061F0"/>
              </a:solidFill>
              <a:latin typeface="Pretendard SemiBold"/>
            </a:endParaRPr>
          </a:p>
          <a:p>
            <a:pPr lvl="0" algn="l">
              <a:lnSpc>
                <a:spcPct val="99600"/>
              </a:lnSpc>
            </a:pPr>
            <a:r>
              <a:rPr lang="ko-KR" altLang="en-US" sz="5500" spc="-100" dirty="0">
                <a:solidFill>
                  <a:srgbClr val="0061F0"/>
                </a:solidFill>
                <a:latin typeface="Pretendard SemiBold"/>
              </a:rPr>
              <a:t>메인 페이지</a:t>
            </a:r>
            <a:endParaRPr lang="en-US" altLang="ko-KR" sz="5500" spc="-100" dirty="0">
              <a:solidFill>
                <a:srgbClr val="0061F0"/>
              </a:solidFill>
              <a:latin typeface="Pretendard Semi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7518400" y="1663700"/>
            <a:ext cx="33020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endParaRPr lang="ko-KR" sz="2400" b="0" i="0" u="none" strike="noStrike" spc="-100" dirty="0">
              <a:solidFill>
                <a:srgbClr val="222222"/>
              </a:solidFill>
              <a:ea typeface="Pretendard Regular"/>
            </a:endParaRP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500" y="9677400"/>
            <a:ext cx="14617700" cy="12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7100" y="711200"/>
            <a:ext cx="14160500" cy="127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825500" y="584200"/>
            <a:ext cx="26797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en-US" altLang="ko-KR" sz="1400" spc="-100" dirty="0" err="1">
                <a:solidFill>
                  <a:srgbClr val="0061F0"/>
                </a:solidFill>
                <a:latin typeface="Pretendard SemiBold"/>
              </a:rPr>
              <a:t>PlayVista</a:t>
            </a:r>
            <a:endParaRPr lang="en-US" altLang="ko-KR" sz="1400" spc="-100" dirty="0">
              <a:solidFill>
                <a:srgbClr val="0061F0"/>
              </a:solidFill>
              <a:latin typeface="Pretendard Semi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4795500" y="9525000"/>
            <a:ext cx="26797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500" b="0" i="0" u="none" strike="noStrike" dirty="0">
                <a:solidFill>
                  <a:srgbClr val="0061F0"/>
                </a:solidFill>
                <a:latin typeface="Pretendard Regular"/>
              </a:rPr>
              <a:t>PRESENTATION</a:t>
            </a:r>
            <a:r>
              <a:rPr lang="ja-JP" sz="1500" b="0" i="0" u="none" strike="noStrike" dirty="0">
                <a:solidFill>
                  <a:srgbClr val="0061F0"/>
                </a:solidFill>
                <a:ea typeface="Pretendard Regular"/>
              </a:rPr>
              <a:t>・</a:t>
            </a:r>
            <a:r>
              <a:rPr lang="en-US" sz="1500" b="0" i="0" u="none" strike="noStrike" dirty="0">
                <a:solidFill>
                  <a:srgbClr val="0061F0"/>
                </a:solidFill>
                <a:latin typeface="Pretendard SemiBold"/>
              </a:rPr>
              <a:t>04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4999" y="981364"/>
            <a:ext cx="12010293" cy="7895936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825500" y="2547361"/>
            <a:ext cx="40513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관리자 메인 페이지 에서는 </a:t>
            </a:r>
            <a:endParaRPr lang="en-US" altLang="ko-KR" sz="2400" dirty="0"/>
          </a:p>
          <a:p>
            <a:r>
              <a:rPr lang="ko-KR" altLang="en-US" sz="2400" dirty="0"/>
              <a:t>최신 등록된 회원의 아이디와 각</a:t>
            </a:r>
            <a:r>
              <a:rPr lang="en-US" altLang="ko-KR" sz="2400" dirty="0"/>
              <a:t> </a:t>
            </a:r>
            <a:r>
              <a:rPr lang="ko-KR" altLang="en-US" sz="2400" dirty="0"/>
              <a:t>작품의 제목을 가입 일자와 등록 일자를 기준으로 최신 일자를 </a:t>
            </a:r>
            <a:r>
              <a:rPr lang="en-US" altLang="ko-KR" sz="2400" dirty="0"/>
              <a:t>DB</a:t>
            </a:r>
            <a:r>
              <a:rPr lang="ko-KR" altLang="en-US" sz="2400" dirty="0"/>
              <a:t>에서 받아왔으며</a:t>
            </a:r>
            <a:r>
              <a:rPr lang="en-US" altLang="ko-KR" sz="2400" dirty="0"/>
              <a:t>, </a:t>
            </a:r>
            <a:r>
              <a:rPr lang="ko-KR" altLang="en-US" sz="2400" dirty="0"/>
              <a:t>등록 창에서 드라마 예능 영화를 각각 등록 할 수 있도록 하였습니다</a:t>
            </a:r>
            <a:r>
              <a:rPr lang="en-US" altLang="ko-KR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653656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962400" y="1905000"/>
            <a:ext cx="10375900" cy="3124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9640"/>
              </a:lnSpc>
            </a:pPr>
            <a:r>
              <a:rPr lang="en-US" sz="9900" b="0" i="0" u="none" strike="noStrike" spc="-100" dirty="0">
                <a:solidFill>
                  <a:srgbClr val="222222"/>
                </a:solidFill>
                <a:latin typeface="Pretendard SemiBold"/>
              </a:rPr>
              <a:t>THANK YOU FOR </a:t>
            </a:r>
          </a:p>
          <a:p>
            <a:pPr lvl="0" algn="ctr">
              <a:lnSpc>
                <a:spcPct val="89640"/>
              </a:lnSpc>
            </a:pPr>
            <a:r>
              <a:rPr lang="en-US" sz="9900" b="0" i="0" u="none" strike="noStrike" spc="-100" dirty="0">
                <a:solidFill>
                  <a:srgbClr val="0061F0"/>
                </a:solidFill>
                <a:latin typeface="Pretendard SemiBold"/>
              </a:rPr>
              <a:t>ATTENTION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6515100" y="1320800"/>
            <a:ext cx="5372100" cy="749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4100" b="0" i="0" u="none" strike="noStrike" spc="-100" dirty="0" err="1">
                <a:solidFill>
                  <a:srgbClr val="222222"/>
                </a:solidFill>
                <a:latin typeface="Pretendard Light"/>
              </a:rPr>
              <a:t>PlayVista</a:t>
            </a:r>
            <a:r>
              <a:rPr lang="en-US" sz="4100" b="0" i="0" u="none" strike="noStrike" spc="-100" dirty="0">
                <a:solidFill>
                  <a:srgbClr val="222222"/>
                </a:solidFill>
                <a:latin typeface="Pretendard Light"/>
              </a:rPr>
              <a:t>  Project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2">
            <a:alphaModFix amt="95000"/>
          </a:blip>
          <a:stretch>
            <a:fillRect/>
          </a:stretch>
        </p:blipFill>
        <p:spPr>
          <a:xfrm>
            <a:off x="2197100" y="6388100"/>
            <a:ext cx="13893800" cy="3200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100" y="8724900"/>
            <a:ext cx="16687800" cy="9017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8400" y="7048500"/>
            <a:ext cx="927100" cy="927100"/>
          </a:xfrm>
          <a:prstGeom prst="rect">
            <a:avLst/>
          </a:prstGeom>
          <a:effectLst>
            <a:outerShdw blurRad="45698" dist="85287" dir="2700000">
              <a:srgbClr val="000000">
                <a:alpha val="9000"/>
              </a:srgbClr>
            </a:outerShdw>
          </a:effectLst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0500" y="7277100"/>
            <a:ext cx="406400" cy="46990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52700" y="5054600"/>
            <a:ext cx="1524000" cy="1524000"/>
          </a:xfrm>
          <a:prstGeom prst="rect">
            <a:avLst/>
          </a:prstGeom>
          <a:effectLst>
            <a:outerShdw blurRad="124433" dist="140735" dir="2700000">
              <a:srgbClr val="000000">
                <a:alpha val="9000"/>
              </a:srgbClr>
            </a:outerShdw>
          </a:effectLst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35300" y="5588000"/>
            <a:ext cx="673100" cy="5080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033500" y="6553200"/>
            <a:ext cx="965200" cy="965200"/>
          </a:xfrm>
          <a:prstGeom prst="rect">
            <a:avLst/>
          </a:prstGeom>
          <a:effectLst>
            <a:outerShdw blurRad="38708" dist="89601" dir="2700000">
              <a:srgbClr val="000000">
                <a:alpha val="7000"/>
              </a:srgbClr>
            </a:outerShdw>
          </a:effectLst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160500" y="6654800"/>
            <a:ext cx="749300" cy="7493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3048000" y="9004300"/>
            <a:ext cx="31115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800" b="1" i="0" u="none" strike="noStrike" dirty="0" err="1">
                <a:solidFill>
                  <a:srgbClr val="FFFFFF"/>
                </a:solidFill>
                <a:latin typeface="Pretendard Regular"/>
              </a:rPr>
              <a:t>PlayVista</a:t>
            </a:r>
            <a:r>
              <a:rPr lang="en-US" sz="1800" b="1" i="0" u="none" strike="noStrike" dirty="0">
                <a:solidFill>
                  <a:srgbClr val="FFFFFF"/>
                </a:solidFill>
                <a:latin typeface="Pretendard Regular"/>
              </a:rPr>
              <a:t> PROJECT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591300" y="9029700"/>
            <a:ext cx="92456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1600" b="0" i="0" u="none" strike="noStrike" dirty="0">
                <a:solidFill>
                  <a:srgbClr val="FFFFFF">
                    <a:alpha val="83137"/>
                  </a:srgbClr>
                </a:solidFill>
                <a:ea typeface="Pretendard Light"/>
              </a:rPr>
              <a:t>이찬우</a:t>
            </a:r>
            <a:r>
              <a:rPr lang="en-US" sz="1600" b="0" i="0" u="none" strike="noStrike" dirty="0">
                <a:solidFill>
                  <a:srgbClr val="FFFFFF">
                    <a:alpha val="83137"/>
                  </a:srgbClr>
                </a:solidFill>
                <a:latin typeface="Pretendard Light"/>
              </a:rPr>
              <a:t>  </a:t>
            </a:r>
            <a:r>
              <a:rPr lang="ko-KR" sz="1600" b="0" i="0" u="none" strike="noStrike" dirty="0" err="1">
                <a:solidFill>
                  <a:srgbClr val="FFFFFF">
                    <a:alpha val="83137"/>
                  </a:srgbClr>
                </a:solidFill>
                <a:ea typeface="Pretendard Light"/>
              </a:rPr>
              <a:t>ㅣ</a:t>
            </a:r>
            <a:r>
              <a:rPr lang="en-US" sz="1600" b="0" i="0" u="none" strike="noStrike" dirty="0">
                <a:solidFill>
                  <a:srgbClr val="FFFFFF">
                    <a:alpha val="83137"/>
                  </a:srgbClr>
                </a:solidFill>
                <a:latin typeface="Pretendard Light"/>
              </a:rPr>
              <a:t>    M  010.2912.7217    </a:t>
            </a:r>
            <a:r>
              <a:rPr lang="ko-KR" sz="1600" b="0" i="0" u="none" strike="noStrike" dirty="0" err="1">
                <a:solidFill>
                  <a:srgbClr val="FFFFFF">
                    <a:alpha val="83137"/>
                  </a:srgbClr>
                </a:solidFill>
                <a:ea typeface="Pretendard Light"/>
              </a:rPr>
              <a:t>ㅣ</a:t>
            </a:r>
            <a:r>
              <a:rPr lang="en-US" sz="1600" b="0" i="0" u="none" strike="noStrike" dirty="0">
                <a:solidFill>
                  <a:srgbClr val="FFFFFF">
                    <a:alpha val="83137"/>
                  </a:srgbClr>
                </a:solidFill>
                <a:latin typeface="Pretendard Light"/>
              </a:rPr>
              <a:t>    E  </a:t>
            </a:r>
            <a:r>
              <a:rPr lang="en-US" sz="1600" dirty="0">
                <a:solidFill>
                  <a:srgbClr val="FFFFFF">
                    <a:alpha val="83137"/>
                  </a:srgbClr>
                </a:solidFill>
                <a:latin typeface="Pretendard Light"/>
              </a:rPr>
              <a:t>sksmsdltjsdn@naver.com</a:t>
            </a:r>
            <a:endParaRPr lang="en-US" sz="1600" b="0" i="0" u="none" strike="noStrike" dirty="0">
              <a:solidFill>
                <a:srgbClr val="FFFFFF">
                  <a:alpha val="83137"/>
                </a:srgbClr>
              </a:solidFill>
              <a:latin typeface="Pretendard Light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6502400" y="5105400"/>
            <a:ext cx="52959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1100"/>
              </a:lnSpc>
            </a:pPr>
            <a:r>
              <a:rPr lang="ko-KR" sz="2600" b="0" i="0" u="none" strike="noStrike" spc="-100">
                <a:solidFill>
                  <a:srgbClr val="222222">
                    <a:alpha val="65098"/>
                  </a:srgbClr>
                </a:solidFill>
                <a:ea typeface="Pretendard Light"/>
              </a:rPr>
              <a:t>프레젠테이션을</a:t>
            </a:r>
            <a:r>
              <a:rPr lang="en-US" sz="2600" b="0" i="0" u="none" strike="noStrike" spc="-100">
                <a:solidFill>
                  <a:srgbClr val="222222">
                    <a:alpha val="65098"/>
                  </a:srgbClr>
                </a:solidFill>
                <a:latin typeface="Pretendard Light"/>
              </a:rPr>
              <a:t> </a:t>
            </a:r>
            <a:r>
              <a:rPr lang="ko-KR" sz="2600" b="0" i="0" u="none" strike="noStrike" spc="-100">
                <a:solidFill>
                  <a:srgbClr val="222222">
                    <a:alpha val="65098"/>
                  </a:srgbClr>
                </a:solidFill>
                <a:ea typeface="Pretendard Light"/>
              </a:rPr>
              <a:t>마치겠습니다</a:t>
            </a:r>
            <a:r>
              <a:rPr lang="en-US" sz="2600" b="0" i="0" u="none" strike="noStrike" spc="-100">
                <a:solidFill>
                  <a:srgbClr val="222222">
                    <a:alpha val="65098"/>
                  </a:srgbClr>
                </a:solidFill>
                <a:latin typeface="Pretendard Light"/>
              </a:rPr>
              <a:t>. </a:t>
            </a:r>
            <a:r>
              <a:rPr lang="ko-KR" sz="2600" b="0" i="0" u="none" strike="noStrike" spc="-100">
                <a:solidFill>
                  <a:srgbClr val="222222">
                    <a:alpha val="65098"/>
                  </a:srgbClr>
                </a:solidFill>
                <a:ea typeface="Pretendard Light"/>
              </a:rPr>
              <a:t>감사합니다</a:t>
            </a:r>
            <a:r>
              <a:rPr lang="en-US" sz="2600" b="0" i="0" u="none" strike="noStrike" spc="-100">
                <a:solidFill>
                  <a:srgbClr val="222222">
                    <a:alpha val="65098"/>
                  </a:srgbClr>
                </a:solidFill>
                <a:latin typeface="Pretendard Light"/>
              </a:rPr>
              <a:t>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3000"/>
          </a:blip>
          <a:stretch>
            <a:fillRect/>
          </a:stretch>
        </p:blipFill>
        <p:spPr>
          <a:xfrm>
            <a:off x="1447800" y="1473200"/>
            <a:ext cx="63500" cy="7112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854200" y="1270000"/>
            <a:ext cx="39497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5500" b="0" i="0" u="none" strike="noStrike" spc="-100" dirty="0">
                <a:solidFill>
                  <a:srgbClr val="0061F0"/>
                </a:solidFill>
                <a:latin typeface="Pretendard SemiBold"/>
              </a:rPr>
              <a:t>개요</a:t>
            </a:r>
            <a:endParaRPr lang="en-US" sz="5500" b="0" i="0" u="none" strike="noStrike" spc="-100" dirty="0">
              <a:solidFill>
                <a:srgbClr val="0061F0"/>
              </a:solidFill>
              <a:latin typeface="Pretendard Semi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4624977" y="1409700"/>
            <a:ext cx="33020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endParaRPr lang="en-US" altLang="ko-KR" sz="2400" b="0" i="0" u="none" strike="noStrike" spc="-100" dirty="0">
              <a:solidFill>
                <a:srgbClr val="222222"/>
              </a:solidFill>
              <a:ea typeface="Pretendard Regular"/>
            </a:endParaRPr>
          </a:p>
        </p:txBody>
      </p:sp>
      <p:pic>
        <p:nvPicPr>
          <p:cNvPr id="23" name="Picture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500" y="9677400"/>
            <a:ext cx="14617700" cy="127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7100" y="711200"/>
            <a:ext cx="14160500" cy="12700"/>
          </a:xfrm>
          <a:prstGeom prst="rect">
            <a:avLst/>
          </a:prstGeom>
        </p:spPr>
      </p:pic>
      <p:sp>
        <p:nvSpPr>
          <p:cNvPr id="25" name="TextBox 25"/>
          <p:cNvSpPr txBox="1"/>
          <p:nvPr/>
        </p:nvSpPr>
        <p:spPr>
          <a:xfrm>
            <a:off x="825500" y="584200"/>
            <a:ext cx="26797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en-US" altLang="ko-KR" sz="1400" spc="-100" dirty="0" err="1">
                <a:solidFill>
                  <a:srgbClr val="0061F0"/>
                </a:solidFill>
                <a:latin typeface="Pretendard SemiBold"/>
              </a:rPr>
              <a:t>PlayVista</a:t>
            </a:r>
            <a:endParaRPr lang="en-US" altLang="ko-KR" sz="1400" spc="-100" dirty="0">
              <a:solidFill>
                <a:srgbClr val="0061F0"/>
              </a:solidFill>
              <a:latin typeface="Pretendard SemiBold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14795500" y="9525000"/>
            <a:ext cx="26797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500" b="0" i="0" u="none" strike="noStrike">
                <a:solidFill>
                  <a:srgbClr val="0061F0"/>
                </a:solidFill>
                <a:latin typeface="Pretendard Regular"/>
              </a:rPr>
              <a:t>PRESENTATION</a:t>
            </a:r>
            <a:r>
              <a:rPr lang="ja-JP" sz="1500" b="0" i="0" u="none" strike="noStrike">
                <a:solidFill>
                  <a:srgbClr val="0061F0"/>
                </a:solidFill>
                <a:ea typeface="Pretendard Regular"/>
              </a:rPr>
              <a:t>・</a:t>
            </a:r>
            <a:r>
              <a:rPr lang="en-US" sz="1500" b="0" i="0" u="none" strike="noStrike">
                <a:solidFill>
                  <a:srgbClr val="0061F0"/>
                </a:solidFill>
                <a:latin typeface="Pretendard SemiBold"/>
              </a:rPr>
              <a:t>02</a:t>
            </a:r>
          </a:p>
        </p:txBody>
      </p:sp>
      <p:sp>
        <p:nvSpPr>
          <p:cNvPr id="13" name="文本框 20">
            <a:extLst>
              <a:ext uri="{FF2B5EF4-FFF2-40B4-BE49-F238E27FC236}">
                <a16:creationId xmlns:a16="http://schemas.microsoft.com/office/drawing/2014/main" id="{6A7E1775-55EA-BE4C-B37B-0107B70196BC}"/>
              </a:ext>
            </a:extLst>
          </p:cNvPr>
          <p:cNvSpPr txBox="1"/>
          <p:nvPr/>
        </p:nvSpPr>
        <p:spPr>
          <a:xfrm>
            <a:off x="1854200" y="2663291"/>
            <a:ext cx="11055425" cy="3449118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altLang="ko-KR" sz="3600" dirty="0" err="1"/>
              <a:t>PlayVista</a:t>
            </a:r>
            <a:endParaRPr lang="ko-KR" altLang="en-US" sz="3600" dirty="0"/>
          </a:p>
          <a:p>
            <a:r>
              <a:rPr kumimoji="1"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</a:rPr>
              <a:t>플레이 비스타 </a:t>
            </a:r>
            <a:r>
              <a:rPr kumimoji="1"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</a:rPr>
              <a:t>ott</a:t>
            </a:r>
            <a:r>
              <a:rPr kumimoji="1"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</a:rPr>
              <a:t> </a:t>
            </a:r>
            <a:r>
              <a:rPr kumimoji="1"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</a:rPr>
              <a:t>사이트</a:t>
            </a:r>
            <a:endParaRPr kumimoji="1"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NanumGothic"/>
              <a:ea typeface="NanumGothic"/>
            </a:endParaRPr>
          </a:p>
          <a:p>
            <a:endParaRPr kumimoji="1" lang="en-US" altLang="ko-KO" sz="2000" dirty="0">
              <a:solidFill>
                <a:schemeClr val="tx1">
                  <a:lumMod val="75000"/>
                  <a:lumOff val="25000"/>
                </a:schemeClr>
              </a:solidFill>
              <a:latin typeface="NanumGothic"/>
              <a:ea typeface="NanumGothic"/>
            </a:endParaRPr>
          </a:p>
          <a:p>
            <a:r>
              <a:rPr kumimoji="1" lang="en-US" altLang="ko-KO" sz="2000" dirty="0">
                <a:latin typeface="NanumGothic"/>
                <a:ea typeface="NanumGothic"/>
              </a:rPr>
              <a:t>- </a:t>
            </a:r>
            <a:r>
              <a:rPr kumimoji="1" lang="ko-KR" altLang="en-US" sz="2000" dirty="0">
                <a:latin typeface="NanumGothic"/>
                <a:ea typeface="NanumGothic"/>
              </a:rPr>
              <a:t>개요</a:t>
            </a:r>
            <a:endParaRPr kumimoji="1" lang="en-US" altLang="ko-KO" sz="2000" dirty="0">
              <a:latin typeface="NanumGothic"/>
              <a:ea typeface="NanumGothic"/>
            </a:endParaRPr>
          </a:p>
          <a:p>
            <a:pPr>
              <a:lnSpc>
                <a:spcPct val="120000"/>
              </a:lnSpc>
            </a:pPr>
            <a:r>
              <a:rPr lang="en-US" altLang="ko-KO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</a:rPr>
              <a:t>JAVA Spring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</a:rPr>
              <a:t>기반의 웹 사이트로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</a:rPr>
              <a:t>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</a:rPr>
              <a:t>사용자가 원하는 장르를 검색 및 저장을 할 수 있으며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</a:rPr>
              <a:t>,</a:t>
            </a:r>
          </a:p>
          <a:p>
            <a:pPr>
              <a:lnSpc>
                <a:spcPct val="120000"/>
              </a:lnSpc>
            </a:pPr>
            <a:r>
              <a:rPr lang="ko-KR" alt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</a:rPr>
              <a:t>시큐리티를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</a:rPr>
              <a:t> 이용하여 권한을 이용하여 접근을 제한하여 </a:t>
            </a:r>
            <a:r>
              <a:rPr lang="ko-KR" alt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</a:rPr>
              <a:t>보안성을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</a:rPr>
              <a:t> 강화 하였습니다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</a:rPr>
              <a:t>,</a:t>
            </a:r>
          </a:p>
          <a:p>
            <a:pPr>
              <a:lnSpc>
                <a:spcPct val="120000"/>
              </a:lnSpc>
            </a:pP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</a:rPr>
              <a:t>또한 사용자의 편리성을 위하여 최근 업데이트된 자료들은 </a:t>
            </a:r>
            <a:r>
              <a:rPr lang="ko-KR" alt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</a:rPr>
              <a:t>메인에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</a:rPr>
              <a:t> 표출하였으며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</a:rPr>
              <a:t>,</a:t>
            </a:r>
          </a:p>
          <a:p>
            <a:pPr>
              <a:lnSpc>
                <a:spcPct val="120000"/>
              </a:lnSpc>
            </a:pP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</a:rPr>
              <a:t>최근 </a:t>
            </a:r>
            <a:r>
              <a:rPr lang="ko-KR" alt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</a:rPr>
              <a:t>시청기록을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</a:rPr>
              <a:t> 통하여 사용자가 최근에 시청한 기록을 확인 할 수 있도록 하였습니다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</a:rPr>
              <a:t>.</a:t>
            </a:r>
            <a:b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</a:rPr>
            </a:br>
            <a:b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</a:rPr>
            </a:b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NanumGothic"/>
              <a:ea typeface="NanumGothic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C3FB547-A516-4A66-9EF4-9621B180ED96}"/>
              </a:ext>
            </a:extLst>
          </p:cNvPr>
          <p:cNvSpPr txBox="1"/>
          <p:nvPr/>
        </p:nvSpPr>
        <p:spPr>
          <a:xfrm>
            <a:off x="1854200" y="6204634"/>
            <a:ext cx="4613945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개발 기간</a:t>
            </a:r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600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2024-07-30</a:t>
            </a:r>
            <a:r>
              <a:rPr lang="en-US" altLang="ko-KR" sz="1600" dirty="0">
                <a:latin typeface="나눔고딕" pitchFamily="2" charset="-127"/>
                <a:ea typeface="나눔고딕" pitchFamily="2" charset="-127"/>
              </a:rPr>
              <a:t> ~ </a:t>
            </a:r>
            <a:r>
              <a:rPr lang="en-US" altLang="ko-KR" sz="1600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2024-09-26</a:t>
            </a:r>
            <a:r>
              <a:rPr lang="en-US" altLang="ko-KR" sz="1600" dirty="0">
                <a:latin typeface="나눔고딕" pitchFamily="2" charset="-127"/>
                <a:ea typeface="나눔고딕" pitchFamily="2" charset="-127"/>
              </a:rPr>
              <a:t> (58</a:t>
            </a:r>
            <a:r>
              <a:rPr lang="ko-KR" altLang="en-US" sz="1600" dirty="0">
                <a:latin typeface="나눔고딕" pitchFamily="2" charset="-127"/>
                <a:ea typeface="나눔고딕" pitchFamily="2" charset="-127"/>
              </a:rPr>
              <a:t>일</a:t>
            </a:r>
            <a:r>
              <a:rPr lang="en-US" altLang="ko-KR" sz="1600" dirty="0">
                <a:latin typeface="나눔고딕" pitchFamily="2" charset="-127"/>
                <a:ea typeface="나눔고딕" pitchFamily="2" charset="-127"/>
              </a:rPr>
              <a:t>)</a:t>
            </a:r>
          </a:p>
          <a:p>
            <a:endParaRPr lang="en-US" altLang="ko-KR" sz="1600" dirty="0">
              <a:latin typeface="나눔고딕" pitchFamily="2" charset="-127"/>
              <a:ea typeface="나눔고딕" pitchFamily="2" charset="-127"/>
            </a:endParaRPr>
          </a:p>
          <a:p>
            <a:endParaRPr lang="en-US" altLang="ko-KR" sz="1600" dirty="0">
              <a:latin typeface="나눔고딕" pitchFamily="2" charset="-127"/>
              <a:ea typeface="나눔고딕" pitchFamily="2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개발 인원</a:t>
            </a:r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60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    3</a:t>
            </a:r>
            <a:r>
              <a:rPr lang="ko-KR" altLang="en-US" sz="160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명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7676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0" y="7532469"/>
            <a:ext cx="4061737" cy="2274572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63000"/>
          </a:blip>
          <a:stretch>
            <a:fillRect/>
          </a:stretch>
        </p:blipFill>
        <p:spPr>
          <a:xfrm>
            <a:off x="1447800" y="1473200"/>
            <a:ext cx="63500" cy="7112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854200" y="1270000"/>
            <a:ext cx="39497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5500" b="0" i="0" u="none" strike="noStrike" spc="-100" dirty="0">
                <a:solidFill>
                  <a:srgbClr val="0061F0"/>
                </a:solidFill>
                <a:latin typeface="Pretendard SemiBold"/>
              </a:rPr>
              <a:t>개요</a:t>
            </a:r>
            <a:endParaRPr lang="en-US" sz="5500" b="0" i="0" u="none" strike="noStrike" spc="-100" dirty="0">
              <a:solidFill>
                <a:srgbClr val="0061F0"/>
              </a:solidFill>
              <a:latin typeface="Pretendard Semi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4624977" y="1409700"/>
            <a:ext cx="33020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endParaRPr lang="en-US" altLang="ko-KR" sz="2400" b="0" i="0" u="none" strike="noStrike" spc="-100" dirty="0">
              <a:solidFill>
                <a:srgbClr val="222222"/>
              </a:solidFill>
              <a:ea typeface="Pretendard Regular"/>
            </a:endParaRPr>
          </a:p>
          <a:p>
            <a:pPr lvl="0" algn="l">
              <a:lnSpc>
                <a:spcPct val="99600"/>
              </a:lnSpc>
            </a:pPr>
            <a:r>
              <a:rPr lang="ko-KR" altLang="en-US" sz="2400" spc="-100" dirty="0">
                <a:solidFill>
                  <a:srgbClr val="222222"/>
                </a:solidFill>
                <a:ea typeface="Pretendard Regular"/>
              </a:rPr>
              <a:t>개발 환경</a:t>
            </a:r>
            <a:endParaRPr lang="ko-KR" sz="2400" b="0" i="0" u="none" strike="noStrike" spc="-100" dirty="0">
              <a:solidFill>
                <a:srgbClr val="222222"/>
              </a:solidFill>
              <a:ea typeface="Pretendard Regular"/>
            </a:endParaRPr>
          </a:p>
        </p:txBody>
      </p:sp>
      <p:pic>
        <p:nvPicPr>
          <p:cNvPr id="23" name="Picture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500" y="9677400"/>
            <a:ext cx="14617700" cy="127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67100" y="711200"/>
            <a:ext cx="14160500" cy="12700"/>
          </a:xfrm>
          <a:prstGeom prst="rect">
            <a:avLst/>
          </a:prstGeom>
        </p:spPr>
      </p:pic>
      <p:sp>
        <p:nvSpPr>
          <p:cNvPr id="25" name="TextBox 25"/>
          <p:cNvSpPr txBox="1"/>
          <p:nvPr/>
        </p:nvSpPr>
        <p:spPr>
          <a:xfrm>
            <a:off x="825500" y="584200"/>
            <a:ext cx="26797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en-US" altLang="ko-KR" sz="1400" spc="-100" dirty="0" err="1">
                <a:solidFill>
                  <a:srgbClr val="0061F0"/>
                </a:solidFill>
                <a:latin typeface="Pretendard SemiBold"/>
              </a:rPr>
              <a:t>PlayVista</a:t>
            </a:r>
            <a:endParaRPr lang="en-US" altLang="ko-KR" sz="1400" spc="-100" dirty="0">
              <a:solidFill>
                <a:srgbClr val="0061F0"/>
              </a:solidFill>
              <a:latin typeface="Pretendard SemiBold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14795500" y="9525000"/>
            <a:ext cx="26797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500" b="0" i="0" u="none" strike="noStrike">
                <a:solidFill>
                  <a:srgbClr val="0061F0"/>
                </a:solidFill>
                <a:latin typeface="Pretendard Regular"/>
              </a:rPr>
              <a:t>PRESENTATION</a:t>
            </a:r>
            <a:r>
              <a:rPr lang="ja-JP" sz="1500" b="0" i="0" u="none" strike="noStrike">
                <a:solidFill>
                  <a:srgbClr val="0061F0"/>
                </a:solidFill>
                <a:ea typeface="Pretendard Regular"/>
              </a:rPr>
              <a:t>・</a:t>
            </a:r>
            <a:r>
              <a:rPr lang="en-US" sz="1500" b="0" i="0" u="none" strike="noStrike">
                <a:solidFill>
                  <a:srgbClr val="0061F0"/>
                </a:solidFill>
                <a:latin typeface="Pretendard SemiBold"/>
              </a:rPr>
              <a:t>02</a:t>
            </a: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410" y="2345673"/>
            <a:ext cx="5060199" cy="3083001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89FB26BF-5C97-428A-B8D9-3A8AD47F93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563475" y="6454380"/>
            <a:ext cx="4464050" cy="2118120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03F050DA-169E-4B60-9ACF-DACB00D0A90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973225" y="2345673"/>
            <a:ext cx="2471019" cy="3083001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6581" y="5944585"/>
            <a:ext cx="2362200" cy="189683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34" y="2345673"/>
            <a:ext cx="4933950" cy="30830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851" y="5869496"/>
            <a:ext cx="2155353" cy="192052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500" y="8269787"/>
            <a:ext cx="4752975" cy="96202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4346" y="5869496"/>
            <a:ext cx="2457450" cy="183973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3000"/>
          </a:blip>
          <a:stretch>
            <a:fillRect/>
          </a:stretch>
        </p:blipFill>
        <p:spPr>
          <a:xfrm>
            <a:off x="1447800" y="1473200"/>
            <a:ext cx="63500" cy="7112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854200" y="1270000"/>
            <a:ext cx="57150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5500" b="0" i="0" u="none" strike="noStrike" spc="-100" dirty="0">
                <a:solidFill>
                  <a:srgbClr val="0061F0"/>
                </a:solidFill>
                <a:latin typeface="Pretendard SemiBold"/>
              </a:rPr>
              <a:t>ERD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7518400" y="1663700"/>
            <a:ext cx="33020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endParaRPr lang="ko-KR" sz="2400" b="0" i="0" u="none" strike="noStrike" spc="-100" dirty="0">
              <a:solidFill>
                <a:srgbClr val="222222"/>
              </a:solidFill>
              <a:ea typeface="Pretendard Regular"/>
            </a:endParaRP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500" y="9677400"/>
            <a:ext cx="14617700" cy="12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7100" y="711200"/>
            <a:ext cx="14160500" cy="127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825500" y="584200"/>
            <a:ext cx="26797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en-US" altLang="ko-KR" sz="1400" spc="-100" dirty="0" err="1">
                <a:solidFill>
                  <a:srgbClr val="0061F0"/>
                </a:solidFill>
                <a:latin typeface="Pretendard SemiBold"/>
              </a:rPr>
              <a:t>PlayVista</a:t>
            </a:r>
            <a:endParaRPr lang="en-US" altLang="ko-KR" sz="1400" spc="-100" dirty="0">
              <a:solidFill>
                <a:srgbClr val="0061F0"/>
              </a:solidFill>
              <a:latin typeface="Pretendard Semi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4795500" y="9525000"/>
            <a:ext cx="26797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500" b="0" i="0" u="none" strike="noStrike">
                <a:solidFill>
                  <a:srgbClr val="0061F0"/>
                </a:solidFill>
                <a:latin typeface="Pretendard Regular"/>
              </a:rPr>
              <a:t>PRESENTATION</a:t>
            </a:r>
            <a:r>
              <a:rPr lang="ja-JP" sz="1500" b="0" i="0" u="none" strike="noStrike">
                <a:solidFill>
                  <a:srgbClr val="0061F0"/>
                </a:solidFill>
                <a:ea typeface="Pretendard Regular"/>
              </a:rPr>
              <a:t>・</a:t>
            </a:r>
            <a:r>
              <a:rPr lang="en-US" sz="1500" b="0" i="0" u="none" strike="noStrike">
                <a:solidFill>
                  <a:srgbClr val="0061F0"/>
                </a:solidFill>
                <a:latin typeface="Pretendard SemiBold"/>
              </a:rPr>
              <a:t>03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2DF7BF5-7B94-40D9-93DC-F01762C836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86200" y="1176337"/>
            <a:ext cx="13741400" cy="793432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1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-266700"/>
            <a:ext cx="9512300" cy="11049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500" y="9677400"/>
            <a:ext cx="14617700" cy="127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4795500" y="9525000"/>
            <a:ext cx="26797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500" b="0" i="0" u="none" strike="noStrike">
                <a:solidFill>
                  <a:srgbClr val="FBFBFB"/>
                </a:solidFill>
                <a:latin typeface="Pretendard Regular"/>
              </a:rPr>
              <a:t>PRESENTATION</a:t>
            </a:r>
            <a:r>
              <a:rPr lang="ja-JP" sz="1500" b="0" i="0" u="none" strike="noStrike">
                <a:solidFill>
                  <a:srgbClr val="FBFBFB"/>
                </a:solidFill>
                <a:ea typeface="Pretendard Regular"/>
              </a:rPr>
              <a:t>・</a:t>
            </a:r>
            <a:r>
              <a:rPr lang="en-US" sz="1500" b="0" i="0" u="none" strike="noStrike">
                <a:solidFill>
                  <a:srgbClr val="FBFBFB"/>
                </a:solidFill>
                <a:latin typeface="Pretendard SemiBold"/>
              </a:rPr>
              <a:t>04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7100" y="711200"/>
            <a:ext cx="14160500" cy="127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825500" y="584200"/>
            <a:ext cx="26797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en-US" altLang="ko-KR" sz="1600" spc="-100" dirty="0" err="1">
                <a:solidFill>
                  <a:schemeClr val="bg1"/>
                </a:solidFill>
                <a:latin typeface="Pretendard SemiBold"/>
              </a:rPr>
              <a:t>PlayVist</a:t>
            </a:r>
            <a:r>
              <a:rPr lang="en-US" altLang="ko-KR" sz="1600" spc="-100" dirty="0" err="1">
                <a:solidFill>
                  <a:srgbClr val="0061F0"/>
                </a:solidFill>
                <a:latin typeface="Pretendard SemiBold"/>
              </a:rPr>
              <a:t>a</a:t>
            </a:r>
            <a:endParaRPr lang="en-US" altLang="ko-KR" sz="1600" spc="-100" dirty="0">
              <a:solidFill>
                <a:srgbClr val="0061F0"/>
              </a:solidFill>
              <a:latin typeface="Pretendard SemiBold"/>
            </a:endParaRP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7800" y="1473200"/>
            <a:ext cx="63500" cy="7112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511300" y="1270000"/>
            <a:ext cx="5969000" cy="965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5500" spc="-100" dirty="0">
                <a:solidFill>
                  <a:srgbClr val="FBFBFB"/>
                </a:solidFill>
                <a:latin typeface="Pretendard SemiBold"/>
              </a:rPr>
              <a:t>프로젝트 코드 설명</a:t>
            </a:r>
            <a:endParaRPr lang="en-US" sz="5500" b="0" i="0" u="none" strike="noStrike" spc="-100" dirty="0">
              <a:solidFill>
                <a:srgbClr val="FBFBFB"/>
              </a:solidFill>
              <a:latin typeface="Pretendard Semi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447800" y="3594100"/>
            <a:ext cx="6083300" cy="162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1259"/>
              </a:lnSpc>
            </a:pPr>
            <a:r>
              <a:rPr lang="ko-KR" altLang="en-US" sz="4100" b="1" dirty="0">
                <a:solidFill>
                  <a:srgbClr val="FFFFFF"/>
                </a:solidFill>
                <a:ea typeface="Pretendard Regular"/>
              </a:rPr>
              <a:t>백 </a:t>
            </a:r>
            <a:r>
              <a:rPr lang="ko-KR" altLang="en-US" sz="4100" b="1" dirty="0" err="1">
                <a:solidFill>
                  <a:srgbClr val="FFFFFF"/>
                </a:solidFill>
                <a:ea typeface="Pretendard Regular"/>
              </a:rPr>
              <a:t>엔드</a:t>
            </a:r>
            <a:r>
              <a:rPr lang="ko-KR" altLang="en-US" sz="4100" b="1" dirty="0">
                <a:solidFill>
                  <a:srgbClr val="FFFFFF"/>
                </a:solidFill>
                <a:ea typeface="Pretendard Regular"/>
              </a:rPr>
              <a:t> 코드 설명</a:t>
            </a:r>
            <a:endParaRPr lang="ko-KR" sz="4100" b="1" i="0" u="none" strike="noStrike" dirty="0">
              <a:solidFill>
                <a:srgbClr val="FFFFFF"/>
              </a:solidFill>
              <a:ea typeface="Pretendard Regular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3000"/>
          </a:blip>
          <a:stretch>
            <a:fillRect/>
          </a:stretch>
        </p:blipFill>
        <p:spPr>
          <a:xfrm>
            <a:off x="1447800" y="1473200"/>
            <a:ext cx="63500" cy="7112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854200" y="1270000"/>
            <a:ext cx="57150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5500" b="0" i="0" u="none" strike="noStrike" spc="-100" dirty="0">
                <a:solidFill>
                  <a:srgbClr val="0061F0"/>
                </a:solidFill>
                <a:latin typeface="Pretendard SemiBold"/>
              </a:rPr>
              <a:t>주요 코드</a:t>
            </a:r>
            <a:endParaRPr lang="en-US" sz="5500" b="0" i="0" u="none" strike="noStrike" spc="-100" dirty="0">
              <a:solidFill>
                <a:srgbClr val="0061F0"/>
              </a:solidFill>
              <a:latin typeface="Pretendard Semi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7518400" y="1663700"/>
            <a:ext cx="33020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endParaRPr lang="ko-KR" sz="2400" b="0" i="0" u="none" strike="noStrike" spc="-100" dirty="0">
              <a:solidFill>
                <a:srgbClr val="222222"/>
              </a:solidFill>
              <a:ea typeface="Pretendard Regular"/>
            </a:endParaRP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500" y="9677400"/>
            <a:ext cx="14617700" cy="12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7100" y="711200"/>
            <a:ext cx="14160500" cy="127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825500" y="584200"/>
            <a:ext cx="26797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en-US" altLang="ko-KR" sz="1400" spc="-100" dirty="0" err="1">
                <a:solidFill>
                  <a:srgbClr val="0061F0"/>
                </a:solidFill>
                <a:latin typeface="Pretendard SemiBold"/>
              </a:rPr>
              <a:t>PlayVista</a:t>
            </a:r>
            <a:endParaRPr lang="en-US" altLang="ko-KR" sz="1400" spc="-100" dirty="0">
              <a:solidFill>
                <a:srgbClr val="0061F0"/>
              </a:solidFill>
              <a:latin typeface="Pretendard Semi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4795500" y="9525000"/>
            <a:ext cx="26797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500" b="0" i="0" u="none" strike="noStrike">
                <a:solidFill>
                  <a:srgbClr val="0061F0"/>
                </a:solidFill>
                <a:latin typeface="Pretendard Regular"/>
              </a:rPr>
              <a:t>PRESENTATION</a:t>
            </a:r>
            <a:r>
              <a:rPr lang="ja-JP" sz="1500" b="0" i="0" u="none" strike="noStrike">
                <a:solidFill>
                  <a:srgbClr val="0061F0"/>
                </a:solidFill>
                <a:ea typeface="Pretendard Regular"/>
              </a:rPr>
              <a:t>・</a:t>
            </a:r>
            <a:r>
              <a:rPr lang="en-US" sz="1500" b="0" i="0" u="none" strike="noStrike">
                <a:solidFill>
                  <a:srgbClr val="0061F0"/>
                </a:solidFill>
                <a:latin typeface="Pretendard SemiBold"/>
              </a:rPr>
              <a:t>03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92700" y="1673225"/>
            <a:ext cx="12534900" cy="787717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066800" y="3238500"/>
            <a:ext cx="37211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/>
              <a:t>시큐리티</a:t>
            </a:r>
            <a:r>
              <a:rPr lang="ko-KR" altLang="en-US" sz="2400" dirty="0"/>
              <a:t> 코드를 이용하여 사용자의 권한이 관리자인지 인증된 사용자인지 구분을 하도록 하였으며</a:t>
            </a:r>
            <a:r>
              <a:rPr lang="en-US" altLang="ko-KR" sz="2400" dirty="0"/>
              <a:t>, </a:t>
            </a:r>
            <a:r>
              <a:rPr lang="ko-KR" altLang="en-US" sz="2400" dirty="0"/>
              <a:t>해당 권한으로 접근성을 제한하였습니다</a:t>
            </a:r>
            <a:r>
              <a:rPr lang="en-US" altLang="ko-KR" sz="2400" dirty="0"/>
              <a:t>.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6734050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3000"/>
          </a:blip>
          <a:stretch>
            <a:fillRect/>
          </a:stretch>
        </p:blipFill>
        <p:spPr>
          <a:xfrm>
            <a:off x="1447800" y="1473200"/>
            <a:ext cx="63500" cy="7112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854200" y="1270000"/>
            <a:ext cx="57150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5500" b="0" i="0" u="none" strike="noStrike" spc="-100" dirty="0">
                <a:solidFill>
                  <a:srgbClr val="0061F0"/>
                </a:solidFill>
                <a:latin typeface="Pretendard SemiBold"/>
              </a:rPr>
              <a:t>주요 코드</a:t>
            </a:r>
            <a:endParaRPr lang="en-US" sz="5500" b="0" i="0" u="none" strike="noStrike" spc="-100" dirty="0">
              <a:solidFill>
                <a:srgbClr val="0061F0"/>
              </a:solidFill>
              <a:latin typeface="Pretendard Semi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7518400" y="1663700"/>
            <a:ext cx="33020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endParaRPr lang="ko-KR" sz="2400" b="0" i="0" u="none" strike="noStrike" spc="-100" dirty="0">
              <a:solidFill>
                <a:srgbClr val="222222"/>
              </a:solidFill>
              <a:ea typeface="Pretendard Regular"/>
            </a:endParaRP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500" y="9677400"/>
            <a:ext cx="14617700" cy="12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7100" y="711200"/>
            <a:ext cx="14160500" cy="127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825500" y="584200"/>
            <a:ext cx="26797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en-US" altLang="ko-KR" sz="1400" spc="-100" dirty="0" err="1">
                <a:solidFill>
                  <a:srgbClr val="0061F0"/>
                </a:solidFill>
                <a:latin typeface="Pretendard SemiBold"/>
              </a:rPr>
              <a:t>PlayVista</a:t>
            </a:r>
            <a:endParaRPr lang="en-US" altLang="ko-KR" sz="1400" spc="-100" dirty="0">
              <a:solidFill>
                <a:srgbClr val="0061F0"/>
              </a:solidFill>
              <a:latin typeface="Pretendard Semi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4795500" y="9525000"/>
            <a:ext cx="26797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500" b="0" i="0" u="none" strike="noStrike">
                <a:solidFill>
                  <a:srgbClr val="0061F0"/>
                </a:solidFill>
                <a:latin typeface="Pretendard Regular"/>
              </a:rPr>
              <a:t>PRESENTATION</a:t>
            </a:r>
            <a:r>
              <a:rPr lang="ja-JP" sz="1500" b="0" i="0" u="none" strike="noStrike">
                <a:solidFill>
                  <a:srgbClr val="0061F0"/>
                </a:solidFill>
                <a:ea typeface="Pretendard Regular"/>
              </a:rPr>
              <a:t>・</a:t>
            </a:r>
            <a:r>
              <a:rPr lang="en-US" sz="1500" b="0" i="0" u="none" strike="noStrike">
                <a:solidFill>
                  <a:srgbClr val="0061F0"/>
                </a:solidFill>
                <a:latin typeface="Pretendard SemiBold"/>
              </a:rPr>
              <a:t>03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90600" y="3238500"/>
            <a:ext cx="37211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현재 사용자가 인증되지 않은 사용자의 경우</a:t>
            </a:r>
            <a:endParaRPr lang="en-US" altLang="ko-KR" sz="2400" dirty="0"/>
          </a:p>
          <a:p>
            <a:r>
              <a:rPr lang="ko-KR" altLang="en-US" sz="2400" dirty="0"/>
              <a:t>로그인 및 회원 가입을 하도록 하여 권한이 없는 사용자가 메인페이지에 접속하지 못하도록 설계 하였습니다</a:t>
            </a:r>
            <a:r>
              <a:rPr lang="en-US" altLang="ko-KR" sz="2400" dirty="0"/>
              <a:t>.</a:t>
            </a:r>
          </a:p>
          <a:p>
            <a:endParaRPr lang="ko-KR" altLang="en-US" sz="24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2699" y="1673224"/>
            <a:ext cx="12534901" cy="7877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0688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3000"/>
          </a:blip>
          <a:stretch>
            <a:fillRect/>
          </a:stretch>
        </p:blipFill>
        <p:spPr>
          <a:xfrm>
            <a:off x="1447800" y="1473200"/>
            <a:ext cx="63500" cy="7112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854200" y="1270000"/>
            <a:ext cx="57150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5500" b="0" i="0" u="none" strike="noStrike" spc="-100" dirty="0">
                <a:solidFill>
                  <a:srgbClr val="0061F0"/>
                </a:solidFill>
                <a:latin typeface="Pretendard SemiBold"/>
              </a:rPr>
              <a:t>주요 코드</a:t>
            </a:r>
            <a:endParaRPr lang="en-US" sz="5500" b="0" i="0" u="none" strike="noStrike" spc="-100" dirty="0">
              <a:solidFill>
                <a:srgbClr val="0061F0"/>
              </a:solidFill>
              <a:latin typeface="Pretendard Semi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7518400" y="1663700"/>
            <a:ext cx="33020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endParaRPr lang="ko-KR" sz="2400" b="0" i="0" u="none" strike="noStrike" spc="-100" dirty="0">
              <a:solidFill>
                <a:srgbClr val="222222"/>
              </a:solidFill>
              <a:ea typeface="Pretendard Regular"/>
            </a:endParaRP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500" y="9677400"/>
            <a:ext cx="14617700" cy="12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7100" y="711200"/>
            <a:ext cx="14160500" cy="127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825500" y="584200"/>
            <a:ext cx="26797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en-US" altLang="ko-KR" sz="1400" spc="-100" dirty="0" err="1">
                <a:solidFill>
                  <a:srgbClr val="0061F0"/>
                </a:solidFill>
                <a:latin typeface="Pretendard SemiBold"/>
              </a:rPr>
              <a:t>PlayVista</a:t>
            </a:r>
            <a:endParaRPr lang="en-US" altLang="ko-KR" sz="1400" spc="-100" dirty="0">
              <a:solidFill>
                <a:srgbClr val="0061F0"/>
              </a:solidFill>
              <a:latin typeface="Pretendard Semi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4795500" y="9525000"/>
            <a:ext cx="26797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500" b="0" i="0" u="none" strike="noStrike">
                <a:solidFill>
                  <a:srgbClr val="0061F0"/>
                </a:solidFill>
                <a:latin typeface="Pretendard Regular"/>
              </a:rPr>
              <a:t>PRESENTATION</a:t>
            </a:r>
            <a:r>
              <a:rPr lang="ja-JP" sz="1500" b="0" i="0" u="none" strike="noStrike">
                <a:solidFill>
                  <a:srgbClr val="0061F0"/>
                </a:solidFill>
                <a:ea typeface="Pretendard Regular"/>
              </a:rPr>
              <a:t>・</a:t>
            </a:r>
            <a:r>
              <a:rPr lang="en-US" sz="1500" b="0" i="0" u="none" strike="noStrike">
                <a:solidFill>
                  <a:srgbClr val="0061F0"/>
                </a:solidFill>
                <a:latin typeface="Pretendard SemiBold"/>
              </a:rPr>
              <a:t>03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01960" y="2794000"/>
            <a:ext cx="442724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해당 코드를 통하여 현재 인증된 사용자가 드라마 시청하기를 눌렀을 경우 </a:t>
            </a:r>
            <a:r>
              <a:rPr lang="ko-KR" altLang="en-US" sz="2400" dirty="0" err="1"/>
              <a:t>시청기록이</a:t>
            </a:r>
            <a:r>
              <a:rPr lang="ko-KR" altLang="en-US" sz="2400" dirty="0"/>
              <a:t> </a:t>
            </a:r>
            <a:r>
              <a:rPr lang="en-US" altLang="ko-KR" sz="2400" dirty="0" err="1"/>
              <a:t>watchHistory</a:t>
            </a:r>
            <a:r>
              <a:rPr lang="ko-KR" altLang="en-US" sz="2400" dirty="0"/>
              <a:t>테이블에 저장되어</a:t>
            </a:r>
            <a:endParaRPr lang="en-US" altLang="ko-KR" sz="2400" dirty="0"/>
          </a:p>
          <a:p>
            <a:r>
              <a:rPr lang="ko-KR" altLang="en-US" sz="2400" dirty="0"/>
              <a:t>사용자의 </a:t>
            </a:r>
            <a:r>
              <a:rPr lang="ko-KR" altLang="en-US" sz="2400" dirty="0" err="1"/>
              <a:t>마이페이지에서</a:t>
            </a:r>
            <a:r>
              <a:rPr lang="ko-KR" altLang="en-US" sz="2400" dirty="0"/>
              <a:t> </a:t>
            </a:r>
            <a:r>
              <a:rPr lang="ko-KR" altLang="en-US" sz="2400" dirty="0" err="1"/>
              <a:t>시청기록을</a:t>
            </a:r>
            <a:r>
              <a:rPr lang="ko-KR" altLang="en-US" sz="2400" dirty="0"/>
              <a:t> 볼 수 있도록 하였습니다</a:t>
            </a:r>
            <a:r>
              <a:rPr lang="en-US" altLang="ko-KR" sz="2400" dirty="0"/>
              <a:t>.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4000" y="1674000"/>
            <a:ext cx="12535200" cy="5105567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4264" y="6931967"/>
            <a:ext cx="12513336" cy="2491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2210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440</TotalTime>
  <Words>679</Words>
  <Application>Microsoft Office PowerPoint</Application>
  <PresentationFormat>사용자 지정</PresentationFormat>
  <Paragraphs>131</Paragraphs>
  <Slides>23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31" baseType="lpstr">
      <vt:lpstr>Pretendard Light</vt:lpstr>
      <vt:lpstr>나눔고딕</vt:lpstr>
      <vt:lpstr>Calibri</vt:lpstr>
      <vt:lpstr>Pretendard SemiBold</vt:lpstr>
      <vt:lpstr>나눔고딕</vt:lpstr>
      <vt:lpstr>Pretendard Regular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User</cp:lastModifiedBy>
  <cp:revision>34</cp:revision>
  <dcterms:created xsi:type="dcterms:W3CDTF">2006-08-16T00:00:00Z</dcterms:created>
  <dcterms:modified xsi:type="dcterms:W3CDTF">2024-10-21T06:58:01Z</dcterms:modified>
</cp:coreProperties>
</file>